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Playfair Display"/>
      <p:regular r:id="rId18"/>
    </p:embeddedFont>
    <p:embeddedFont>
      <p:font typeface="Playfair Display"/>
      <p:regular r:id="rId19"/>
    </p:embeddedFont>
    <p:embeddedFont>
      <p:font typeface="Playfair Display"/>
      <p:regular r:id="rId20"/>
    </p:embeddedFont>
    <p:embeddedFont>
      <p:font typeface="Playfair Display"/>
      <p:regular r:id="rId21"/>
    </p:embeddedFont>
    <p:embeddedFont>
      <p:font typeface="Open Sans"/>
      <p:regular r:id="rId22"/>
    </p:embeddedFont>
    <p:embeddedFont>
      <p:font typeface="Open Sans"/>
      <p:regular r:id="rId23"/>
    </p:embeddedFont>
    <p:embeddedFont>
      <p:font typeface="Open Sans"/>
      <p:regular r:id="rId24"/>
    </p:embeddedFont>
    <p:embeddedFont>
      <p:font typeface="Open Sans"/>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image" Target="../media/image-3-9.png"/><Relationship Id="rId10" Type="http://schemas.openxmlformats.org/officeDocument/2006/relationships/image" Target="../media/image-3-10.svg"/><Relationship Id="rId11" Type="http://schemas.openxmlformats.org/officeDocument/2006/relationships/image" Target="../media/image-3-11.png"/><Relationship Id="rId12" Type="http://schemas.openxmlformats.org/officeDocument/2006/relationships/image" Target="../media/image-3-12.svg"/><Relationship Id="rId13" Type="http://schemas.openxmlformats.org/officeDocument/2006/relationships/slideLayout" Target="../slideLayouts/slideLayout4.xml"/><Relationship Id="rId1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Système d'information – Centre de formation</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Selma Baibou – L3 MIAGE</a:t>
            </a:r>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Ritej Baaboura – L3 MIAGE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14625"/>
          </a:xfrm>
          <a:prstGeom prst="rect">
            <a:avLst/>
          </a:prstGeom>
        </p:spPr>
      </p:pic>
      <p:sp>
        <p:nvSpPr>
          <p:cNvPr id="3" name="Text 0"/>
          <p:cNvSpPr/>
          <p:nvPr/>
        </p:nvSpPr>
        <p:spPr>
          <a:xfrm>
            <a:off x="760095" y="3485198"/>
            <a:ext cx="6757868" cy="678656"/>
          </a:xfrm>
          <a:prstGeom prst="rect">
            <a:avLst/>
          </a:prstGeom>
          <a:noFill/>
          <a:ln/>
        </p:spPr>
        <p:txBody>
          <a:bodyPr wrap="none" lIns="0" tIns="0" rIns="0" bIns="0" rtlCol="0" anchor="t"/>
          <a:lstStyle/>
          <a:p>
            <a:pPr algn="l" indent="0" marL="0">
              <a:lnSpc>
                <a:spcPts val="5300"/>
              </a:lnSpc>
              <a:buNone/>
            </a:pPr>
            <a:r>
              <a:rPr lang="en-US" sz="4250" b="1" dirty="0">
                <a:solidFill>
                  <a:srgbClr val="101014"/>
                </a:solidFill>
                <a:latin typeface="Playfair Display Bold" pitchFamily="34" charset="0"/>
                <a:ea typeface="Playfair Display Bold" pitchFamily="34" charset="-122"/>
                <a:cs typeface="Playfair Display Bold" pitchFamily="34" charset="-120"/>
              </a:rPr>
              <a:t>Modèle de base de données</a:t>
            </a:r>
            <a:endParaRPr lang="en-US" sz="4250" dirty="0"/>
          </a:p>
        </p:txBody>
      </p:sp>
      <p:sp>
        <p:nvSpPr>
          <p:cNvPr id="4" name="Text 1"/>
          <p:cNvSpPr/>
          <p:nvPr/>
        </p:nvSpPr>
        <p:spPr>
          <a:xfrm>
            <a:off x="760095" y="4706779"/>
            <a:ext cx="3257550" cy="407194"/>
          </a:xfrm>
          <a:prstGeom prst="rect">
            <a:avLst/>
          </a:prstGeom>
          <a:noFill/>
          <a:ln/>
        </p:spPr>
        <p:txBody>
          <a:bodyPr wrap="none" lIns="0" tIns="0" rIns="0" bIns="0" rtlCol="0" anchor="t"/>
          <a:lstStyle/>
          <a:p>
            <a:pPr algn="l" indent="0" marL="0">
              <a:lnSpc>
                <a:spcPts val="3200"/>
              </a:lnSpc>
              <a:buNone/>
            </a:pPr>
            <a:r>
              <a:rPr lang="en-US" sz="2550" b="1" dirty="0">
                <a:solidFill>
                  <a:srgbClr val="101014"/>
                </a:solidFill>
                <a:latin typeface="Playfair Display Bold" pitchFamily="34" charset="0"/>
                <a:ea typeface="Playfair Display Bold" pitchFamily="34" charset="-122"/>
                <a:cs typeface="Playfair Display Bold" pitchFamily="34" charset="-120"/>
              </a:rPr>
              <a:t>Tables principales</a:t>
            </a:r>
            <a:endParaRPr lang="en-US" sz="2550" dirty="0"/>
          </a:p>
        </p:txBody>
      </p:sp>
      <p:sp>
        <p:nvSpPr>
          <p:cNvPr id="5" name="Text 2"/>
          <p:cNvSpPr/>
          <p:nvPr/>
        </p:nvSpPr>
        <p:spPr>
          <a:xfrm>
            <a:off x="760095" y="5331143"/>
            <a:ext cx="6290191" cy="347424"/>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9393C"/>
                </a:solidFill>
                <a:latin typeface="Open Sans" pitchFamily="34" charset="0"/>
                <a:ea typeface="Open Sans" pitchFamily="34" charset="-122"/>
                <a:cs typeface="Open Sans" pitchFamily="34" charset="-120"/>
              </a:rPr>
              <a:t>Formations :</a:t>
            </a:r>
            <a:pPr algn="l" indent="0" marL="0">
              <a:lnSpc>
                <a:spcPts val="2700"/>
              </a:lnSpc>
              <a:buNone/>
            </a:pPr>
            <a:r>
              <a:rPr lang="en-US" sz="1700" dirty="0">
                <a:solidFill>
                  <a:srgbClr val="39393C"/>
                </a:solidFill>
                <a:latin typeface="Open Sans" pitchFamily="34" charset="0"/>
                <a:ea typeface="Open Sans" pitchFamily="34" charset="-122"/>
                <a:cs typeface="Open Sans" pitchFamily="34" charset="-120"/>
              </a:rPr>
              <a:t> Catalogue des cours proposés</a:t>
            </a:r>
            <a:endParaRPr lang="en-US" sz="1700" dirty="0"/>
          </a:p>
        </p:txBody>
      </p:sp>
      <p:sp>
        <p:nvSpPr>
          <p:cNvPr id="6" name="Text 3"/>
          <p:cNvSpPr/>
          <p:nvPr/>
        </p:nvSpPr>
        <p:spPr>
          <a:xfrm>
            <a:off x="760095" y="5754529"/>
            <a:ext cx="6290191" cy="347424"/>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9393C"/>
                </a:solidFill>
                <a:latin typeface="Open Sans" pitchFamily="34" charset="0"/>
                <a:ea typeface="Open Sans" pitchFamily="34" charset="-122"/>
                <a:cs typeface="Open Sans" pitchFamily="34" charset="-120"/>
              </a:rPr>
              <a:t>Sessions :</a:t>
            </a:r>
            <a:pPr algn="l" indent="0" marL="0">
              <a:lnSpc>
                <a:spcPts val="2700"/>
              </a:lnSpc>
              <a:buNone/>
            </a:pPr>
            <a:r>
              <a:rPr lang="en-US" sz="1700" dirty="0">
                <a:solidFill>
                  <a:srgbClr val="39393C"/>
                </a:solidFill>
                <a:latin typeface="Open Sans" pitchFamily="34" charset="0"/>
                <a:ea typeface="Open Sans" pitchFamily="34" charset="-122"/>
                <a:cs typeface="Open Sans" pitchFamily="34" charset="-120"/>
              </a:rPr>
              <a:t> Planification temporelle des formations</a:t>
            </a:r>
            <a:endParaRPr lang="en-US" sz="1700" dirty="0"/>
          </a:p>
        </p:txBody>
      </p:sp>
      <p:sp>
        <p:nvSpPr>
          <p:cNvPr id="7" name="Text 4"/>
          <p:cNvSpPr/>
          <p:nvPr/>
        </p:nvSpPr>
        <p:spPr>
          <a:xfrm>
            <a:off x="760095" y="6177915"/>
            <a:ext cx="6290191" cy="347424"/>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9393C"/>
                </a:solidFill>
                <a:latin typeface="Open Sans" pitchFamily="34" charset="0"/>
                <a:ea typeface="Open Sans" pitchFamily="34" charset="-122"/>
                <a:cs typeface="Open Sans" pitchFamily="34" charset="-120"/>
              </a:rPr>
              <a:t>Utilisateurs :</a:t>
            </a:r>
            <a:pPr algn="l" indent="0" marL="0">
              <a:lnSpc>
                <a:spcPts val="2700"/>
              </a:lnSpc>
              <a:buNone/>
            </a:pPr>
            <a:r>
              <a:rPr lang="en-US" sz="1700" dirty="0">
                <a:solidFill>
                  <a:srgbClr val="39393C"/>
                </a:solidFill>
                <a:latin typeface="Open Sans" pitchFamily="34" charset="0"/>
                <a:ea typeface="Open Sans" pitchFamily="34" charset="-122"/>
                <a:cs typeface="Open Sans" pitchFamily="34" charset="-120"/>
              </a:rPr>
              <a:t> Profils et authentification</a:t>
            </a:r>
            <a:endParaRPr lang="en-US" sz="1700" dirty="0"/>
          </a:p>
        </p:txBody>
      </p:sp>
      <p:sp>
        <p:nvSpPr>
          <p:cNvPr id="8" name="Text 5"/>
          <p:cNvSpPr/>
          <p:nvPr/>
        </p:nvSpPr>
        <p:spPr>
          <a:xfrm>
            <a:off x="760095" y="6601301"/>
            <a:ext cx="6290191" cy="347424"/>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9393C"/>
                </a:solidFill>
                <a:latin typeface="Open Sans" pitchFamily="34" charset="0"/>
                <a:ea typeface="Open Sans" pitchFamily="34" charset="-122"/>
                <a:cs typeface="Open Sans" pitchFamily="34" charset="-120"/>
              </a:rPr>
              <a:t>Inscriptions :</a:t>
            </a:r>
            <a:pPr algn="l" indent="0" marL="0">
              <a:lnSpc>
                <a:spcPts val="2700"/>
              </a:lnSpc>
              <a:buNone/>
            </a:pPr>
            <a:r>
              <a:rPr lang="en-US" sz="1700" dirty="0">
                <a:solidFill>
                  <a:srgbClr val="39393C"/>
                </a:solidFill>
                <a:latin typeface="Open Sans" pitchFamily="34" charset="0"/>
                <a:ea typeface="Open Sans" pitchFamily="34" charset="-122"/>
                <a:cs typeface="Open Sans" pitchFamily="34" charset="-120"/>
              </a:rPr>
              <a:t> Liaison étudiants-sessions</a:t>
            </a:r>
            <a:endParaRPr lang="en-US" sz="1700" dirty="0"/>
          </a:p>
        </p:txBody>
      </p:sp>
      <p:sp>
        <p:nvSpPr>
          <p:cNvPr id="9" name="Text 6"/>
          <p:cNvSpPr/>
          <p:nvPr/>
        </p:nvSpPr>
        <p:spPr>
          <a:xfrm>
            <a:off x="760095" y="7024688"/>
            <a:ext cx="6290191" cy="347424"/>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39393C"/>
                </a:solidFill>
                <a:latin typeface="Open Sans" pitchFamily="34" charset="0"/>
                <a:ea typeface="Open Sans" pitchFamily="34" charset="-122"/>
                <a:cs typeface="Open Sans" pitchFamily="34" charset="-120"/>
              </a:rPr>
              <a:t>Présences :</a:t>
            </a:r>
            <a:pPr algn="l" indent="0" marL="0">
              <a:lnSpc>
                <a:spcPts val="2700"/>
              </a:lnSpc>
              <a:buNone/>
            </a:pPr>
            <a:r>
              <a:rPr lang="en-US" sz="1700" dirty="0">
                <a:solidFill>
                  <a:srgbClr val="39393C"/>
                </a:solidFill>
                <a:latin typeface="Open Sans" pitchFamily="34" charset="0"/>
                <a:ea typeface="Open Sans" pitchFamily="34" charset="-122"/>
                <a:cs typeface="Open Sans" pitchFamily="34" charset="-120"/>
              </a:rPr>
              <a:t> Émargement et suivi</a:t>
            </a:r>
            <a:endParaRPr lang="en-US" sz="1700" dirty="0"/>
          </a:p>
        </p:txBody>
      </p:sp>
      <p:sp>
        <p:nvSpPr>
          <p:cNvPr id="10" name="Text 7"/>
          <p:cNvSpPr/>
          <p:nvPr/>
        </p:nvSpPr>
        <p:spPr>
          <a:xfrm>
            <a:off x="7587734" y="4706779"/>
            <a:ext cx="3257550" cy="407194"/>
          </a:xfrm>
          <a:prstGeom prst="rect">
            <a:avLst/>
          </a:prstGeom>
          <a:noFill/>
          <a:ln/>
        </p:spPr>
        <p:txBody>
          <a:bodyPr wrap="none" lIns="0" tIns="0" rIns="0" bIns="0" rtlCol="0" anchor="t"/>
          <a:lstStyle/>
          <a:p>
            <a:pPr algn="l" indent="0" marL="0">
              <a:lnSpc>
                <a:spcPts val="3200"/>
              </a:lnSpc>
              <a:buNone/>
            </a:pPr>
            <a:r>
              <a:rPr lang="en-US" sz="2550" b="1" dirty="0">
                <a:solidFill>
                  <a:srgbClr val="101014"/>
                </a:solidFill>
                <a:latin typeface="Playfair Display Bold" pitchFamily="34" charset="0"/>
                <a:ea typeface="Playfair Display Bold" pitchFamily="34" charset="-122"/>
                <a:cs typeface="Playfair Display Bold" pitchFamily="34" charset="-120"/>
              </a:rPr>
              <a:t>Relations clés</a:t>
            </a:r>
            <a:endParaRPr lang="en-US" sz="2550" dirty="0"/>
          </a:p>
        </p:txBody>
      </p:sp>
      <p:sp>
        <p:nvSpPr>
          <p:cNvPr id="11" name="Text 8"/>
          <p:cNvSpPr/>
          <p:nvPr/>
        </p:nvSpPr>
        <p:spPr>
          <a:xfrm>
            <a:off x="7587734" y="5331143"/>
            <a:ext cx="6290191" cy="1042273"/>
          </a:xfrm>
          <a:prstGeom prst="rect">
            <a:avLst/>
          </a:prstGeom>
          <a:noFill/>
          <a:ln/>
        </p:spPr>
        <p:txBody>
          <a:bodyPr wrap="square" lIns="0" tIns="0" rIns="0" bIns="0" rtlCol="0" anchor="t"/>
          <a:lstStyle/>
          <a:p>
            <a:pPr algn="l" indent="0" marL="0">
              <a:lnSpc>
                <a:spcPts val="2700"/>
              </a:lnSpc>
              <a:buNone/>
            </a:pPr>
            <a:r>
              <a:rPr lang="en-US" sz="1700" dirty="0">
                <a:solidFill>
                  <a:srgbClr val="39393C"/>
                </a:solidFill>
                <a:latin typeface="Open Sans" pitchFamily="34" charset="0"/>
                <a:ea typeface="Open Sans" pitchFamily="34" charset="-122"/>
                <a:cs typeface="Open Sans" pitchFamily="34" charset="-120"/>
              </a:rPr>
              <a:t>Le modèle relationnel établit des liens cohérents entre toutes les entités. Les clés étrangères garantissent l'intégrité référentielle et facilitent les requêtes complexes.</a:t>
            </a:r>
            <a:endParaRPr lang="en-US" sz="1700" dirty="0"/>
          </a:p>
        </p:txBody>
      </p:sp>
      <p:sp>
        <p:nvSpPr>
          <p:cNvPr id="12" name="Text 9"/>
          <p:cNvSpPr/>
          <p:nvPr/>
        </p:nvSpPr>
        <p:spPr>
          <a:xfrm>
            <a:off x="7587734" y="6568797"/>
            <a:ext cx="6290191" cy="694849"/>
          </a:xfrm>
          <a:prstGeom prst="rect">
            <a:avLst/>
          </a:prstGeom>
          <a:noFill/>
          <a:ln/>
        </p:spPr>
        <p:txBody>
          <a:bodyPr wrap="square" lIns="0" tIns="0" rIns="0" bIns="0" rtlCol="0" anchor="t"/>
          <a:lstStyle/>
          <a:p>
            <a:pPr algn="l" indent="0" marL="0">
              <a:lnSpc>
                <a:spcPts val="2700"/>
              </a:lnSpc>
              <a:buNone/>
            </a:pPr>
            <a:r>
              <a:rPr lang="en-US" sz="1700" dirty="0">
                <a:solidFill>
                  <a:srgbClr val="39393C"/>
                </a:solidFill>
                <a:latin typeface="Open Sans" pitchFamily="34" charset="0"/>
                <a:ea typeface="Open Sans" pitchFamily="34" charset="-122"/>
                <a:cs typeface="Open Sans" pitchFamily="34" charset="-120"/>
              </a:rPr>
              <a:t>Cette architecture assure la cohérence des données, prévient les anomalies et optimise les performances du système.</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46033"/>
          </a:xfrm>
          <a:prstGeom prst="rect">
            <a:avLst/>
          </a:prstGeom>
        </p:spPr>
      </p:pic>
      <p:sp>
        <p:nvSpPr>
          <p:cNvPr id="3" name="Text 0"/>
          <p:cNvSpPr/>
          <p:nvPr/>
        </p:nvSpPr>
        <p:spPr>
          <a:xfrm>
            <a:off x="712827" y="3107055"/>
            <a:ext cx="5092065" cy="636508"/>
          </a:xfrm>
          <a:prstGeom prst="rect">
            <a:avLst/>
          </a:prstGeom>
          <a:noFill/>
          <a:ln/>
        </p:spPr>
        <p:txBody>
          <a:bodyPr wrap="none" lIns="0" tIns="0" rIns="0" bIns="0" rtlCol="0" anchor="t"/>
          <a:lstStyle/>
          <a:p>
            <a:pPr algn="l" indent="0" marL="0">
              <a:lnSpc>
                <a:spcPts val="5000"/>
              </a:lnSpc>
              <a:buNone/>
            </a:pPr>
            <a:r>
              <a:rPr lang="en-US" sz="4000" b="1" dirty="0">
                <a:solidFill>
                  <a:srgbClr val="101014"/>
                </a:solidFill>
                <a:latin typeface="Playfair Display Bold" pitchFamily="34" charset="0"/>
                <a:ea typeface="Playfair Display Bold" pitchFamily="34" charset="-122"/>
                <a:cs typeface="Playfair Display Bold" pitchFamily="34" charset="-120"/>
              </a:rPr>
              <a:t>Conclusion du Projet</a:t>
            </a:r>
            <a:endParaRPr lang="en-US" sz="4000" dirty="0"/>
          </a:p>
        </p:txBody>
      </p:sp>
      <p:sp>
        <p:nvSpPr>
          <p:cNvPr id="4" name="Shape 1"/>
          <p:cNvSpPr/>
          <p:nvPr/>
        </p:nvSpPr>
        <p:spPr>
          <a:xfrm>
            <a:off x="712827" y="4049078"/>
            <a:ext cx="6500574" cy="1544955"/>
          </a:xfrm>
          <a:prstGeom prst="roundRect">
            <a:avLst>
              <a:gd name="adj" fmla="val 7102"/>
            </a:avLst>
          </a:prstGeom>
          <a:solidFill>
            <a:srgbClr val="F3F3F7"/>
          </a:solidFill>
          <a:ln w="22860">
            <a:solidFill>
              <a:srgbClr val="C6C6D2"/>
            </a:solidFill>
            <a:prstDash val="solid"/>
          </a:ln>
        </p:spPr>
      </p:sp>
      <p:sp>
        <p:nvSpPr>
          <p:cNvPr id="5" name="Shape 2"/>
          <p:cNvSpPr/>
          <p:nvPr/>
        </p:nvSpPr>
        <p:spPr>
          <a:xfrm>
            <a:off x="689967" y="4049078"/>
            <a:ext cx="91440" cy="1544955"/>
          </a:xfrm>
          <a:prstGeom prst="roundRect">
            <a:avLst>
              <a:gd name="adj" fmla="val 33413"/>
            </a:avLst>
          </a:prstGeom>
          <a:solidFill>
            <a:srgbClr val="101014"/>
          </a:solidFill>
          <a:ln/>
        </p:spPr>
      </p:sp>
      <p:sp>
        <p:nvSpPr>
          <p:cNvPr id="6" name="Text 3"/>
          <p:cNvSpPr/>
          <p:nvPr/>
        </p:nvSpPr>
        <p:spPr>
          <a:xfrm>
            <a:off x="1007864" y="4275534"/>
            <a:ext cx="3399115" cy="318135"/>
          </a:xfrm>
          <a:prstGeom prst="rect">
            <a:avLst/>
          </a:prstGeom>
          <a:noFill/>
          <a:ln/>
        </p:spPr>
        <p:txBody>
          <a:bodyPr wrap="none" lIns="0" tIns="0" rIns="0" bIns="0" rtlCol="0" anchor="t"/>
          <a:lstStyle/>
          <a:p>
            <a:pPr algn="l" indent="0" marL="0">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Projet complet et fonctionnel</a:t>
            </a:r>
            <a:endParaRPr lang="en-US" sz="2000" dirty="0"/>
          </a:p>
        </p:txBody>
      </p:sp>
      <p:sp>
        <p:nvSpPr>
          <p:cNvPr id="7" name="Text 4"/>
          <p:cNvSpPr/>
          <p:nvPr/>
        </p:nvSpPr>
        <p:spPr>
          <a:xfrm>
            <a:off x="1007864" y="4715828"/>
            <a:ext cx="5979081" cy="651748"/>
          </a:xfrm>
          <a:prstGeom prst="rect">
            <a:avLst/>
          </a:prstGeom>
          <a:noFill/>
          <a:ln/>
        </p:spPr>
        <p:txBody>
          <a:bodyPr wrap="square" lIns="0" tIns="0" rIns="0" bIns="0" rtlCol="0" anchor="t"/>
          <a:lstStyle/>
          <a:p>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Un système d'information robuste et opérationnel, prêt à l'emploi, répondant aux objectifs fixés.</a:t>
            </a:r>
            <a:endParaRPr lang="en-US" sz="1600" dirty="0"/>
          </a:p>
        </p:txBody>
      </p:sp>
      <p:sp>
        <p:nvSpPr>
          <p:cNvPr id="8" name="Shape 5"/>
          <p:cNvSpPr/>
          <p:nvPr/>
        </p:nvSpPr>
        <p:spPr>
          <a:xfrm>
            <a:off x="7416998" y="4049078"/>
            <a:ext cx="6500574" cy="1544955"/>
          </a:xfrm>
          <a:prstGeom prst="roundRect">
            <a:avLst>
              <a:gd name="adj" fmla="val 7102"/>
            </a:avLst>
          </a:prstGeom>
          <a:solidFill>
            <a:srgbClr val="F3F3F7"/>
          </a:solidFill>
          <a:ln w="22860">
            <a:solidFill>
              <a:srgbClr val="C6C6D2"/>
            </a:solidFill>
            <a:prstDash val="solid"/>
          </a:ln>
        </p:spPr>
      </p:sp>
      <p:sp>
        <p:nvSpPr>
          <p:cNvPr id="9" name="Shape 6"/>
          <p:cNvSpPr/>
          <p:nvPr/>
        </p:nvSpPr>
        <p:spPr>
          <a:xfrm>
            <a:off x="7394138" y="4049078"/>
            <a:ext cx="91440" cy="1544955"/>
          </a:xfrm>
          <a:prstGeom prst="roundRect">
            <a:avLst>
              <a:gd name="adj" fmla="val 33413"/>
            </a:avLst>
          </a:prstGeom>
          <a:solidFill>
            <a:srgbClr val="101014"/>
          </a:solidFill>
          <a:ln/>
        </p:spPr>
      </p:sp>
      <p:sp>
        <p:nvSpPr>
          <p:cNvPr id="10" name="Text 7"/>
          <p:cNvSpPr/>
          <p:nvPr/>
        </p:nvSpPr>
        <p:spPr>
          <a:xfrm>
            <a:off x="7712035" y="4275534"/>
            <a:ext cx="3771305" cy="318135"/>
          </a:xfrm>
          <a:prstGeom prst="rect">
            <a:avLst/>
          </a:prstGeom>
          <a:noFill/>
          <a:ln/>
        </p:spPr>
        <p:txBody>
          <a:bodyPr wrap="none" lIns="0" tIns="0" rIns="0" bIns="0" rtlCol="0" anchor="t"/>
          <a:lstStyle/>
          <a:p>
            <a:pPr algn="l" indent="0" marL="0">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Exigences du module respectées</a:t>
            </a:r>
            <a:endParaRPr lang="en-US" sz="2000" dirty="0"/>
          </a:p>
        </p:txBody>
      </p:sp>
      <p:sp>
        <p:nvSpPr>
          <p:cNvPr id="11" name="Text 8"/>
          <p:cNvSpPr/>
          <p:nvPr/>
        </p:nvSpPr>
        <p:spPr>
          <a:xfrm>
            <a:off x="7712035" y="4715828"/>
            <a:ext cx="5979081" cy="651748"/>
          </a:xfrm>
          <a:prstGeom prst="rect">
            <a:avLst/>
          </a:prstGeom>
          <a:noFill/>
          <a:ln/>
        </p:spPr>
        <p:txBody>
          <a:bodyPr wrap="square" lIns="0" tIns="0" rIns="0" bIns="0" rtlCol="0" anchor="t"/>
          <a:lstStyle/>
          <a:p>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Toutes les spécifications fonctionnelles et techniques définies dans le cahier des charges ont été implémentées avec succès.</a:t>
            </a:r>
            <a:endParaRPr lang="en-US" sz="1600" dirty="0"/>
          </a:p>
        </p:txBody>
      </p:sp>
      <p:sp>
        <p:nvSpPr>
          <p:cNvPr id="12" name="Shape 9"/>
          <p:cNvSpPr/>
          <p:nvPr/>
        </p:nvSpPr>
        <p:spPr>
          <a:xfrm>
            <a:off x="712827" y="5797629"/>
            <a:ext cx="6500574" cy="1870829"/>
          </a:xfrm>
          <a:prstGeom prst="roundRect">
            <a:avLst>
              <a:gd name="adj" fmla="val 5865"/>
            </a:avLst>
          </a:prstGeom>
          <a:solidFill>
            <a:srgbClr val="F3F3F7"/>
          </a:solidFill>
          <a:ln w="22860">
            <a:solidFill>
              <a:srgbClr val="C6C6D2"/>
            </a:solidFill>
            <a:prstDash val="solid"/>
          </a:ln>
        </p:spPr>
      </p:sp>
      <p:sp>
        <p:nvSpPr>
          <p:cNvPr id="13" name="Shape 10"/>
          <p:cNvSpPr/>
          <p:nvPr/>
        </p:nvSpPr>
        <p:spPr>
          <a:xfrm>
            <a:off x="689967" y="5797629"/>
            <a:ext cx="91440" cy="1870829"/>
          </a:xfrm>
          <a:prstGeom prst="roundRect">
            <a:avLst>
              <a:gd name="adj" fmla="val 33413"/>
            </a:avLst>
          </a:prstGeom>
          <a:solidFill>
            <a:srgbClr val="101014"/>
          </a:solidFill>
          <a:ln/>
        </p:spPr>
      </p:sp>
      <p:sp>
        <p:nvSpPr>
          <p:cNvPr id="14" name="Text 11"/>
          <p:cNvSpPr/>
          <p:nvPr/>
        </p:nvSpPr>
        <p:spPr>
          <a:xfrm>
            <a:off x="1007864" y="6024086"/>
            <a:ext cx="2961084" cy="318135"/>
          </a:xfrm>
          <a:prstGeom prst="rect">
            <a:avLst/>
          </a:prstGeom>
          <a:noFill/>
          <a:ln/>
        </p:spPr>
        <p:txBody>
          <a:bodyPr wrap="none" lIns="0" tIns="0" rIns="0" bIns="0" rtlCol="0" anchor="t"/>
          <a:lstStyle/>
          <a:p>
            <a:pPr algn="l" indent="0" marL="0">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Documentation complète</a:t>
            </a:r>
            <a:endParaRPr lang="en-US" sz="2000" dirty="0"/>
          </a:p>
        </p:txBody>
      </p:sp>
      <p:sp>
        <p:nvSpPr>
          <p:cNvPr id="15" name="Text 12"/>
          <p:cNvSpPr/>
          <p:nvPr/>
        </p:nvSpPr>
        <p:spPr>
          <a:xfrm>
            <a:off x="1007864" y="6464379"/>
            <a:ext cx="5979081" cy="977622"/>
          </a:xfrm>
          <a:prstGeom prst="rect">
            <a:avLst/>
          </a:prstGeom>
          <a:noFill/>
          <a:ln/>
        </p:spPr>
        <p:txBody>
          <a:bodyPr wrap="square" lIns="0" tIns="0" rIns="0" bIns="0" rtlCol="0" anchor="t"/>
          <a:lstStyle/>
          <a:p>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L'ensemble de la documentation technique (CDC, SFG, SFD) et un manuel utilisateur détaillé sont fournis pour une prise en main aisée.</a:t>
            </a:r>
            <a:endParaRPr lang="en-US" sz="1600" dirty="0"/>
          </a:p>
        </p:txBody>
      </p:sp>
      <p:sp>
        <p:nvSpPr>
          <p:cNvPr id="16" name="Shape 13"/>
          <p:cNvSpPr/>
          <p:nvPr/>
        </p:nvSpPr>
        <p:spPr>
          <a:xfrm>
            <a:off x="7416998" y="5797629"/>
            <a:ext cx="6500574" cy="1870829"/>
          </a:xfrm>
          <a:prstGeom prst="roundRect">
            <a:avLst>
              <a:gd name="adj" fmla="val 5865"/>
            </a:avLst>
          </a:prstGeom>
          <a:solidFill>
            <a:srgbClr val="F3F3F7"/>
          </a:solidFill>
          <a:ln w="22860">
            <a:solidFill>
              <a:srgbClr val="C6C6D2"/>
            </a:solidFill>
            <a:prstDash val="solid"/>
          </a:ln>
        </p:spPr>
      </p:sp>
      <p:sp>
        <p:nvSpPr>
          <p:cNvPr id="17" name="Shape 14"/>
          <p:cNvSpPr/>
          <p:nvPr/>
        </p:nvSpPr>
        <p:spPr>
          <a:xfrm>
            <a:off x="7394138" y="5797629"/>
            <a:ext cx="91440" cy="1870829"/>
          </a:xfrm>
          <a:prstGeom prst="roundRect">
            <a:avLst>
              <a:gd name="adj" fmla="val 33413"/>
            </a:avLst>
          </a:prstGeom>
          <a:solidFill>
            <a:srgbClr val="101014"/>
          </a:solidFill>
          <a:ln/>
        </p:spPr>
      </p:sp>
      <p:sp>
        <p:nvSpPr>
          <p:cNvPr id="18" name="Text 15"/>
          <p:cNvSpPr/>
          <p:nvPr/>
        </p:nvSpPr>
        <p:spPr>
          <a:xfrm>
            <a:off x="7712035" y="6024086"/>
            <a:ext cx="2546033" cy="318135"/>
          </a:xfrm>
          <a:prstGeom prst="rect">
            <a:avLst/>
          </a:prstGeom>
          <a:noFill/>
          <a:ln/>
        </p:spPr>
        <p:txBody>
          <a:bodyPr wrap="none" lIns="0" tIns="0" rIns="0" bIns="0" rtlCol="0" anchor="t"/>
          <a:lstStyle/>
          <a:p>
            <a:pPr algn="l" indent="0" marL="0">
              <a:lnSpc>
                <a:spcPts val="2500"/>
              </a:lnSpc>
              <a:buNone/>
            </a:pPr>
            <a:r>
              <a:rPr lang="en-US" sz="2000" b="1" dirty="0">
                <a:solidFill>
                  <a:srgbClr val="39393C"/>
                </a:solidFill>
                <a:latin typeface="Playfair Display Bold" pitchFamily="34" charset="0"/>
                <a:ea typeface="Playfair Display Bold" pitchFamily="34" charset="-122"/>
                <a:cs typeface="Playfair Display Bold" pitchFamily="34" charset="-120"/>
              </a:rPr>
              <a:t>Pistes d'amélioration</a:t>
            </a:r>
            <a:endParaRPr lang="en-US" sz="2000" dirty="0"/>
          </a:p>
        </p:txBody>
      </p:sp>
      <p:sp>
        <p:nvSpPr>
          <p:cNvPr id="19" name="Text 16"/>
          <p:cNvSpPr/>
          <p:nvPr/>
        </p:nvSpPr>
        <p:spPr>
          <a:xfrm>
            <a:off x="7712035" y="6464379"/>
            <a:ext cx="5979081" cy="977622"/>
          </a:xfrm>
          <a:prstGeom prst="rect">
            <a:avLst/>
          </a:prstGeom>
          <a:noFill/>
          <a:ln/>
        </p:spPr>
        <p:txBody>
          <a:bodyPr wrap="square" lIns="0" tIns="0" rIns="0" bIns="0" rtlCol="0" anchor="t"/>
          <a:lstStyle/>
          <a:p>
            <a:pPr algn="l" indent="0" marL="0">
              <a:lnSpc>
                <a:spcPts val="2550"/>
              </a:lnSpc>
              <a:buNone/>
            </a:pPr>
            <a:r>
              <a:rPr lang="en-US" sz="1600" dirty="0">
                <a:solidFill>
                  <a:srgbClr val="39393C"/>
                </a:solidFill>
                <a:latin typeface="Open Sans" pitchFamily="34" charset="0"/>
                <a:ea typeface="Open Sans" pitchFamily="34" charset="-122"/>
                <a:cs typeface="Open Sans" pitchFamily="34" charset="-120"/>
              </a:rPr>
              <a:t>Des opportunités d'évolution ont été identifiées, notamment l'intégration de nouvelles fonctionnalités pour enrichir l'expérience utilisateur.</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0098" y="612934"/>
            <a:ext cx="5572601" cy="696516"/>
          </a:xfrm>
          <a:prstGeom prst="rect">
            <a:avLst/>
          </a:prstGeom>
          <a:noFill/>
          <a:ln/>
        </p:spPr>
        <p:txBody>
          <a:bodyPr wrap="none" lIns="0" tIns="0" rIns="0" bIns="0" rtlCol="0" anchor="t"/>
          <a:lstStyle/>
          <a:p>
            <a:pPr algn="l" indent="0" marL="0">
              <a:lnSpc>
                <a:spcPts val="5450"/>
              </a:lnSpc>
              <a:buNone/>
            </a:pPr>
            <a:r>
              <a:rPr lang="en-US" sz="4350" b="1" dirty="0">
                <a:solidFill>
                  <a:srgbClr val="101014"/>
                </a:solidFill>
                <a:latin typeface="Playfair Display Bold" pitchFamily="34" charset="0"/>
                <a:ea typeface="Playfair Display Bold" pitchFamily="34" charset="-122"/>
                <a:cs typeface="Playfair Display Bold" pitchFamily="34" charset="-120"/>
              </a:rPr>
              <a:t>Objectif du projet</a:t>
            </a:r>
            <a:endParaRPr lang="en-US" sz="4350" dirty="0"/>
          </a:p>
        </p:txBody>
      </p:sp>
      <p:sp>
        <p:nvSpPr>
          <p:cNvPr id="3" name="Text 1"/>
          <p:cNvSpPr/>
          <p:nvPr/>
        </p:nvSpPr>
        <p:spPr>
          <a:xfrm>
            <a:off x="780098" y="1844278"/>
            <a:ext cx="6943844" cy="1782961"/>
          </a:xfrm>
          <a:prstGeom prst="rect">
            <a:avLst/>
          </a:prstGeom>
          <a:noFill/>
          <a:ln/>
        </p:spPr>
        <p:txBody>
          <a:bodyPr wrap="square" lIns="0" tIns="0" rIns="0" bIns="0" rtlCol="0" anchor="t"/>
          <a:lstStyle/>
          <a:p>
            <a:pPr algn="l" indent="0" marL="0">
              <a:lnSpc>
                <a:spcPts val="2800"/>
              </a:lnSpc>
              <a:buNone/>
            </a:pPr>
            <a:r>
              <a:rPr lang="en-US" sz="1750" dirty="0">
                <a:solidFill>
                  <a:srgbClr val="39393C"/>
                </a:solidFill>
                <a:latin typeface="Open Sans" pitchFamily="34" charset="0"/>
                <a:ea typeface="Open Sans" pitchFamily="34" charset="-122"/>
                <a:cs typeface="Open Sans" pitchFamily="34" charset="-120"/>
              </a:rPr>
              <a:t>Notre projet vise à concevoir un système d'information complet pour la gestion d'un centre de formation moderne. L'objectif principal est de centraliser et structurer l'ensemble des données critiques : formations proposées, sessions planifiées, profils étudiants et informations formateurs.</a:t>
            </a:r>
            <a:endParaRPr lang="en-US" sz="1750" dirty="0"/>
          </a:p>
        </p:txBody>
      </p:sp>
      <p:sp>
        <p:nvSpPr>
          <p:cNvPr id="4" name="Text 2"/>
          <p:cNvSpPr/>
          <p:nvPr/>
        </p:nvSpPr>
        <p:spPr>
          <a:xfrm>
            <a:off x="780098" y="3827740"/>
            <a:ext cx="6943844" cy="1426369"/>
          </a:xfrm>
          <a:prstGeom prst="rect">
            <a:avLst/>
          </a:prstGeom>
          <a:noFill/>
          <a:ln/>
        </p:spPr>
        <p:txBody>
          <a:bodyPr wrap="square" lIns="0" tIns="0" rIns="0" bIns="0" rtlCol="0" anchor="t"/>
          <a:lstStyle/>
          <a:p>
            <a:pPr algn="l" indent="0" marL="0">
              <a:lnSpc>
                <a:spcPts val="2800"/>
              </a:lnSpc>
              <a:buNone/>
            </a:pPr>
            <a:r>
              <a:rPr lang="en-US" sz="1750" dirty="0">
                <a:solidFill>
                  <a:srgbClr val="39393C"/>
                </a:solidFill>
                <a:latin typeface="Open Sans" pitchFamily="34" charset="0"/>
                <a:ea typeface="Open Sans" pitchFamily="34" charset="-122"/>
                <a:cs typeface="Open Sans" pitchFamily="34" charset="-120"/>
              </a:rPr>
              <a:t>Le système facilite les processus d'inscriptions, le suivi rigoureux des présences et permet des exports de données. L'interface se veut simple, intuitive et fonctionnelle, adaptée aux besoins spécifiques de chaque utilisateur selon son rôle.</a:t>
            </a:r>
            <a:endParaRPr lang="en-US" sz="1750" dirty="0"/>
          </a:p>
        </p:txBody>
      </p:sp>
      <p:pic>
        <p:nvPicPr>
          <p:cNvPr id="5" name="Image 0" descr="preencoded.png">    </p:cNvPr>
          <p:cNvPicPr>
            <a:picLocks noChangeAspect="1"/>
          </p:cNvPicPr>
          <p:nvPr/>
        </p:nvPicPr>
        <p:blipFill>
          <a:blip r:embed="rId1"/>
          <a:stretch>
            <a:fillRect/>
          </a:stretch>
        </p:blipFill>
        <p:spPr>
          <a:xfrm>
            <a:off x="8275439" y="1894523"/>
            <a:ext cx="5582364" cy="55823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4858" y="774621"/>
            <a:ext cx="5463183" cy="682943"/>
          </a:xfrm>
          <a:prstGeom prst="rect">
            <a:avLst/>
          </a:prstGeom>
          <a:noFill/>
          <a:ln/>
        </p:spPr>
        <p:txBody>
          <a:bodyPr wrap="none" lIns="0" tIns="0" rIns="0" bIns="0" rtlCol="0" anchor="t"/>
          <a:lstStyle/>
          <a:p>
            <a:pPr algn="l" indent="0" marL="0">
              <a:lnSpc>
                <a:spcPts val="5350"/>
              </a:lnSpc>
              <a:buNone/>
            </a:pPr>
            <a:r>
              <a:rPr lang="en-US" sz="4300" b="1" dirty="0">
                <a:solidFill>
                  <a:srgbClr val="101014"/>
                </a:solidFill>
                <a:latin typeface="Playfair Display Bold" pitchFamily="34" charset="0"/>
                <a:ea typeface="Playfair Display Bold" pitchFamily="34" charset="-122"/>
                <a:cs typeface="Playfair Display Bold" pitchFamily="34" charset="-120"/>
              </a:rPr>
              <a:t>Cahier des charges</a:t>
            </a:r>
            <a:endParaRPr lang="en-US" sz="4300" dirty="0"/>
          </a:p>
        </p:txBody>
      </p:sp>
      <p:sp>
        <p:nvSpPr>
          <p:cNvPr id="3" name="Shape 1"/>
          <p:cNvSpPr/>
          <p:nvPr/>
        </p:nvSpPr>
        <p:spPr>
          <a:xfrm>
            <a:off x="764858" y="1894523"/>
            <a:ext cx="4221242" cy="2832140"/>
          </a:xfrm>
          <a:prstGeom prst="roundRect">
            <a:avLst>
              <a:gd name="adj" fmla="val 1157"/>
            </a:avLst>
          </a:prstGeom>
          <a:solidFill>
            <a:srgbClr val="E0E0EC"/>
          </a:solidFill>
          <a:ln/>
        </p:spPr>
      </p:sp>
      <p:sp>
        <p:nvSpPr>
          <p:cNvPr id="4" name="Shape 2"/>
          <p:cNvSpPr/>
          <p:nvPr/>
        </p:nvSpPr>
        <p:spPr>
          <a:xfrm>
            <a:off x="983337" y="2113002"/>
            <a:ext cx="655558" cy="655558"/>
          </a:xfrm>
          <a:prstGeom prst="roundRect">
            <a:avLst>
              <a:gd name="adj" fmla="val 13947028"/>
            </a:avLst>
          </a:prstGeom>
          <a:solidFill>
            <a:srgbClr val="101014"/>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598" y="2293263"/>
            <a:ext cx="294918" cy="294918"/>
          </a:xfrm>
          <a:prstGeom prst="rect">
            <a:avLst/>
          </a:prstGeom>
        </p:spPr>
      </p:pic>
      <p:sp>
        <p:nvSpPr>
          <p:cNvPr id="6" name="Text 3"/>
          <p:cNvSpPr/>
          <p:nvPr/>
        </p:nvSpPr>
        <p:spPr>
          <a:xfrm>
            <a:off x="983337" y="2987040"/>
            <a:ext cx="2910840" cy="341352"/>
          </a:xfrm>
          <a:prstGeom prst="rect">
            <a:avLst/>
          </a:prstGeom>
          <a:noFill/>
          <a:ln/>
        </p:spPr>
        <p:txBody>
          <a:bodyPr wrap="none" lIns="0" tIns="0" rIns="0" bIns="0" rtlCol="0" anchor="t"/>
          <a:lstStyle/>
          <a:p>
            <a:pPr algn="l" indent="0" marL="0">
              <a:lnSpc>
                <a:spcPts val="265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Formations &amp; Sessions</a:t>
            </a:r>
            <a:endParaRPr lang="en-US" sz="2150" dirty="0"/>
          </a:p>
        </p:txBody>
      </p:sp>
      <p:sp>
        <p:nvSpPr>
          <p:cNvPr id="7" name="Text 4"/>
          <p:cNvSpPr/>
          <p:nvPr/>
        </p:nvSpPr>
        <p:spPr>
          <a:xfrm>
            <a:off x="983337" y="3459480"/>
            <a:ext cx="3784283" cy="1048703"/>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Gestion complète du catalogue de formations et planification des sessions</a:t>
            </a:r>
            <a:endParaRPr lang="en-US" sz="1700" dirty="0"/>
          </a:p>
        </p:txBody>
      </p:sp>
      <p:sp>
        <p:nvSpPr>
          <p:cNvPr id="8" name="Shape 5"/>
          <p:cNvSpPr/>
          <p:nvPr/>
        </p:nvSpPr>
        <p:spPr>
          <a:xfrm>
            <a:off x="5204579" y="1894523"/>
            <a:ext cx="4221242" cy="2832140"/>
          </a:xfrm>
          <a:prstGeom prst="roundRect">
            <a:avLst>
              <a:gd name="adj" fmla="val 1157"/>
            </a:avLst>
          </a:prstGeom>
          <a:solidFill>
            <a:srgbClr val="E0E0EC"/>
          </a:solidFill>
          <a:ln/>
        </p:spPr>
      </p:sp>
      <p:sp>
        <p:nvSpPr>
          <p:cNvPr id="9" name="Shape 6"/>
          <p:cNvSpPr/>
          <p:nvPr/>
        </p:nvSpPr>
        <p:spPr>
          <a:xfrm>
            <a:off x="5423059" y="2113002"/>
            <a:ext cx="655558" cy="655558"/>
          </a:xfrm>
          <a:prstGeom prst="roundRect">
            <a:avLst>
              <a:gd name="adj" fmla="val 13947028"/>
            </a:avLst>
          </a:prstGeom>
          <a:solidFill>
            <a:srgbClr val="101014"/>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3319" y="2293263"/>
            <a:ext cx="294918" cy="294918"/>
          </a:xfrm>
          <a:prstGeom prst="rect">
            <a:avLst/>
          </a:prstGeom>
        </p:spPr>
      </p:pic>
      <p:sp>
        <p:nvSpPr>
          <p:cNvPr id="11" name="Text 7"/>
          <p:cNvSpPr/>
          <p:nvPr/>
        </p:nvSpPr>
        <p:spPr>
          <a:xfrm>
            <a:off x="5423059" y="2987040"/>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Utilisateurs</a:t>
            </a:r>
            <a:endParaRPr lang="en-US" sz="2150" dirty="0"/>
          </a:p>
        </p:txBody>
      </p:sp>
      <p:sp>
        <p:nvSpPr>
          <p:cNvPr id="12" name="Text 8"/>
          <p:cNvSpPr/>
          <p:nvPr/>
        </p:nvSpPr>
        <p:spPr>
          <a:xfrm>
            <a:off x="5423059" y="3459480"/>
            <a:ext cx="3784283" cy="699135"/>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Gestion des étudiants et des formateurs avec profils détaillés</a:t>
            </a:r>
            <a:endParaRPr lang="en-US" sz="1700" dirty="0"/>
          </a:p>
        </p:txBody>
      </p:sp>
      <p:sp>
        <p:nvSpPr>
          <p:cNvPr id="13" name="Shape 9"/>
          <p:cNvSpPr/>
          <p:nvPr/>
        </p:nvSpPr>
        <p:spPr>
          <a:xfrm>
            <a:off x="9644301" y="1894523"/>
            <a:ext cx="4221242" cy="2832140"/>
          </a:xfrm>
          <a:prstGeom prst="roundRect">
            <a:avLst>
              <a:gd name="adj" fmla="val 1157"/>
            </a:avLst>
          </a:prstGeom>
          <a:solidFill>
            <a:srgbClr val="E0E0EC"/>
          </a:solidFill>
          <a:ln/>
        </p:spPr>
      </p:sp>
      <p:sp>
        <p:nvSpPr>
          <p:cNvPr id="14" name="Shape 10"/>
          <p:cNvSpPr/>
          <p:nvPr/>
        </p:nvSpPr>
        <p:spPr>
          <a:xfrm>
            <a:off x="9862780" y="2113002"/>
            <a:ext cx="655558" cy="655558"/>
          </a:xfrm>
          <a:prstGeom prst="roundRect">
            <a:avLst>
              <a:gd name="adj" fmla="val 13947028"/>
            </a:avLst>
          </a:prstGeom>
          <a:solidFill>
            <a:srgbClr val="101014"/>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3041" y="2293263"/>
            <a:ext cx="294918" cy="294918"/>
          </a:xfrm>
          <a:prstGeom prst="rect">
            <a:avLst/>
          </a:prstGeom>
        </p:spPr>
      </p:pic>
      <p:sp>
        <p:nvSpPr>
          <p:cNvPr id="16" name="Text 11"/>
          <p:cNvSpPr/>
          <p:nvPr/>
        </p:nvSpPr>
        <p:spPr>
          <a:xfrm>
            <a:off x="9862780" y="2987040"/>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Inscriptions</a:t>
            </a:r>
            <a:endParaRPr lang="en-US" sz="2150" dirty="0"/>
          </a:p>
        </p:txBody>
      </p:sp>
      <p:sp>
        <p:nvSpPr>
          <p:cNvPr id="17" name="Text 12"/>
          <p:cNvSpPr/>
          <p:nvPr/>
        </p:nvSpPr>
        <p:spPr>
          <a:xfrm>
            <a:off x="9862780" y="3459480"/>
            <a:ext cx="3784283" cy="699135"/>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Système d'inscription simplifié aux différentes sessions de formation</a:t>
            </a:r>
            <a:endParaRPr lang="en-US" sz="1700" dirty="0"/>
          </a:p>
        </p:txBody>
      </p:sp>
      <p:sp>
        <p:nvSpPr>
          <p:cNvPr id="18" name="Shape 13"/>
          <p:cNvSpPr/>
          <p:nvPr/>
        </p:nvSpPr>
        <p:spPr>
          <a:xfrm>
            <a:off x="764858" y="4972407"/>
            <a:ext cx="4221242" cy="2482572"/>
          </a:xfrm>
          <a:prstGeom prst="roundRect">
            <a:avLst>
              <a:gd name="adj" fmla="val 1320"/>
            </a:avLst>
          </a:prstGeom>
          <a:solidFill>
            <a:srgbClr val="E0E0EC"/>
          </a:solidFill>
          <a:ln/>
        </p:spPr>
      </p:sp>
      <p:sp>
        <p:nvSpPr>
          <p:cNvPr id="19" name="Shape 14"/>
          <p:cNvSpPr/>
          <p:nvPr/>
        </p:nvSpPr>
        <p:spPr>
          <a:xfrm>
            <a:off x="983337" y="5190887"/>
            <a:ext cx="655558" cy="655558"/>
          </a:xfrm>
          <a:prstGeom prst="roundRect">
            <a:avLst>
              <a:gd name="adj" fmla="val 13947028"/>
            </a:avLst>
          </a:prstGeom>
          <a:solidFill>
            <a:srgbClr val="101014"/>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598" y="5371148"/>
            <a:ext cx="294918" cy="294918"/>
          </a:xfrm>
          <a:prstGeom prst="rect">
            <a:avLst/>
          </a:prstGeom>
        </p:spPr>
      </p:pic>
      <p:sp>
        <p:nvSpPr>
          <p:cNvPr id="21" name="Text 15"/>
          <p:cNvSpPr/>
          <p:nvPr/>
        </p:nvSpPr>
        <p:spPr>
          <a:xfrm>
            <a:off x="983337" y="6064925"/>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Présences</a:t>
            </a:r>
            <a:endParaRPr lang="en-US" sz="2150" dirty="0"/>
          </a:p>
        </p:txBody>
      </p:sp>
      <p:sp>
        <p:nvSpPr>
          <p:cNvPr id="22" name="Text 16"/>
          <p:cNvSpPr/>
          <p:nvPr/>
        </p:nvSpPr>
        <p:spPr>
          <a:xfrm>
            <a:off x="983337" y="6537365"/>
            <a:ext cx="3784283" cy="699135"/>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Suivi précis et validation des présences pour chaque session</a:t>
            </a:r>
            <a:endParaRPr lang="en-US" sz="1700" dirty="0"/>
          </a:p>
        </p:txBody>
      </p:sp>
      <p:sp>
        <p:nvSpPr>
          <p:cNvPr id="23" name="Shape 17"/>
          <p:cNvSpPr/>
          <p:nvPr/>
        </p:nvSpPr>
        <p:spPr>
          <a:xfrm>
            <a:off x="5204579" y="4972407"/>
            <a:ext cx="4221242" cy="2482572"/>
          </a:xfrm>
          <a:prstGeom prst="roundRect">
            <a:avLst>
              <a:gd name="adj" fmla="val 1320"/>
            </a:avLst>
          </a:prstGeom>
          <a:solidFill>
            <a:srgbClr val="E0E0EC"/>
          </a:solidFill>
          <a:ln/>
        </p:spPr>
      </p:sp>
      <p:sp>
        <p:nvSpPr>
          <p:cNvPr id="24" name="Shape 18"/>
          <p:cNvSpPr/>
          <p:nvPr/>
        </p:nvSpPr>
        <p:spPr>
          <a:xfrm>
            <a:off x="5423059" y="5190887"/>
            <a:ext cx="655558" cy="655558"/>
          </a:xfrm>
          <a:prstGeom prst="roundRect">
            <a:avLst>
              <a:gd name="adj" fmla="val 13947028"/>
            </a:avLst>
          </a:prstGeom>
          <a:solidFill>
            <a:srgbClr val="101014"/>
          </a:solidFill>
          <a:ln/>
        </p:spPr>
      </p:sp>
      <p:pic>
        <p:nvPicPr>
          <p:cNvPr id="2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3319" y="5371148"/>
            <a:ext cx="294918" cy="294918"/>
          </a:xfrm>
          <a:prstGeom prst="rect">
            <a:avLst/>
          </a:prstGeom>
        </p:spPr>
      </p:pic>
      <p:sp>
        <p:nvSpPr>
          <p:cNvPr id="26" name="Text 19"/>
          <p:cNvSpPr/>
          <p:nvPr/>
        </p:nvSpPr>
        <p:spPr>
          <a:xfrm>
            <a:off x="5423059" y="6064925"/>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Export CSV</a:t>
            </a:r>
            <a:endParaRPr lang="en-US" sz="2150" dirty="0"/>
          </a:p>
        </p:txBody>
      </p:sp>
      <p:sp>
        <p:nvSpPr>
          <p:cNvPr id="27" name="Text 20"/>
          <p:cNvSpPr/>
          <p:nvPr/>
        </p:nvSpPr>
        <p:spPr>
          <a:xfrm>
            <a:off x="5423059" y="6537365"/>
            <a:ext cx="3784283" cy="699135"/>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Export des données pour analyse et archivage externe</a:t>
            </a:r>
            <a:endParaRPr lang="en-US" sz="1700" dirty="0"/>
          </a:p>
        </p:txBody>
      </p:sp>
      <p:sp>
        <p:nvSpPr>
          <p:cNvPr id="28" name="Shape 21"/>
          <p:cNvSpPr/>
          <p:nvPr/>
        </p:nvSpPr>
        <p:spPr>
          <a:xfrm>
            <a:off x="9644301" y="4972407"/>
            <a:ext cx="4221242" cy="2482572"/>
          </a:xfrm>
          <a:prstGeom prst="roundRect">
            <a:avLst>
              <a:gd name="adj" fmla="val 1320"/>
            </a:avLst>
          </a:prstGeom>
          <a:solidFill>
            <a:srgbClr val="E0E0EC"/>
          </a:solidFill>
          <a:ln/>
        </p:spPr>
      </p:sp>
      <p:sp>
        <p:nvSpPr>
          <p:cNvPr id="29" name="Shape 22"/>
          <p:cNvSpPr/>
          <p:nvPr/>
        </p:nvSpPr>
        <p:spPr>
          <a:xfrm>
            <a:off x="9862780" y="5190887"/>
            <a:ext cx="655558" cy="655558"/>
          </a:xfrm>
          <a:prstGeom prst="roundRect">
            <a:avLst>
              <a:gd name="adj" fmla="val 13947028"/>
            </a:avLst>
          </a:prstGeom>
          <a:solidFill>
            <a:srgbClr val="101014"/>
          </a:solidFill>
          <a:ln/>
        </p:spPr>
      </p:sp>
      <p:pic>
        <p:nvPicPr>
          <p:cNvPr id="30"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43041" y="5371148"/>
            <a:ext cx="294918" cy="294918"/>
          </a:xfrm>
          <a:prstGeom prst="rect">
            <a:avLst/>
          </a:prstGeom>
        </p:spPr>
      </p:pic>
      <p:sp>
        <p:nvSpPr>
          <p:cNvPr id="31" name="Text 23"/>
          <p:cNvSpPr/>
          <p:nvPr/>
        </p:nvSpPr>
        <p:spPr>
          <a:xfrm>
            <a:off x="9862780" y="6064925"/>
            <a:ext cx="2731532" cy="341352"/>
          </a:xfrm>
          <a:prstGeom prst="rect">
            <a:avLst/>
          </a:prstGeom>
          <a:noFill/>
          <a:ln/>
        </p:spPr>
        <p:txBody>
          <a:bodyPr wrap="none" lIns="0" tIns="0" rIns="0" bIns="0" rtlCol="0" anchor="t"/>
          <a:lstStyle/>
          <a:p>
            <a:pPr algn="l" indent="0" marL="0">
              <a:lnSpc>
                <a:spcPts val="2650"/>
              </a:lnSpc>
              <a:buNone/>
            </a:pPr>
            <a:r>
              <a:rPr lang="en-US" sz="2150" b="1" dirty="0">
                <a:solidFill>
                  <a:srgbClr val="39393C"/>
                </a:solidFill>
                <a:latin typeface="Playfair Display Bold" pitchFamily="34" charset="0"/>
                <a:ea typeface="Playfair Display Bold" pitchFamily="34" charset="-122"/>
                <a:cs typeface="Playfair Display Bold" pitchFamily="34" charset="-120"/>
              </a:rPr>
              <a:t>Gestion des rôles</a:t>
            </a:r>
            <a:endParaRPr lang="en-US" sz="2150" dirty="0"/>
          </a:p>
        </p:txBody>
      </p:sp>
      <p:sp>
        <p:nvSpPr>
          <p:cNvPr id="32" name="Text 24"/>
          <p:cNvSpPr/>
          <p:nvPr/>
        </p:nvSpPr>
        <p:spPr>
          <a:xfrm>
            <a:off x="9862780" y="6537365"/>
            <a:ext cx="3784283" cy="699135"/>
          </a:xfrm>
          <a:prstGeom prst="rect">
            <a:avLst/>
          </a:prstGeom>
          <a:noFill/>
          <a:ln/>
        </p:spPr>
        <p:txBody>
          <a:bodyPr wrap="square" lIns="0" tIns="0" rIns="0" bIns="0" rtlCol="0" anchor="t"/>
          <a:lstStyle/>
          <a:p>
            <a:pPr algn="l" indent="0" marL="0">
              <a:lnSpc>
                <a:spcPts val="2750"/>
              </a:lnSpc>
              <a:buNone/>
            </a:pPr>
            <a:r>
              <a:rPr lang="en-US" sz="1700" dirty="0">
                <a:solidFill>
                  <a:srgbClr val="39393C"/>
                </a:solidFill>
                <a:latin typeface="Open Sans" pitchFamily="34" charset="0"/>
                <a:ea typeface="Open Sans" pitchFamily="34" charset="-122"/>
                <a:cs typeface="Open Sans" pitchFamily="34" charset="-120"/>
              </a:rPr>
              <a:t>Trois profils distincts : administrateur, formateur, étudiant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8768"/>
          </a:xfrm>
          <a:prstGeom prst="rect">
            <a:avLst/>
          </a:prstGeom>
        </p:spPr>
      </p:pic>
      <p:sp>
        <p:nvSpPr>
          <p:cNvPr id="3" name="Text 0"/>
          <p:cNvSpPr/>
          <p:nvPr/>
        </p:nvSpPr>
        <p:spPr>
          <a:xfrm>
            <a:off x="6090285" y="474464"/>
            <a:ext cx="5428774" cy="539115"/>
          </a:xfrm>
          <a:prstGeom prst="rect">
            <a:avLst/>
          </a:prstGeom>
          <a:noFill/>
          <a:ln/>
        </p:spPr>
        <p:txBody>
          <a:bodyPr wrap="none" lIns="0" tIns="0" rIns="0" bIns="0" rtlCol="0" anchor="t"/>
          <a:lstStyle/>
          <a:p>
            <a:pPr algn="l" indent="0" marL="0">
              <a:lnSpc>
                <a:spcPts val="4200"/>
              </a:lnSpc>
              <a:buNone/>
            </a:pPr>
            <a:r>
              <a:rPr lang="en-US" sz="3350" b="1" dirty="0">
                <a:solidFill>
                  <a:srgbClr val="101014"/>
                </a:solidFill>
                <a:latin typeface="Playfair Display Bold" pitchFamily="34" charset="0"/>
                <a:ea typeface="Playfair Display Bold" pitchFamily="34" charset="-122"/>
                <a:cs typeface="Playfair Display Bold" pitchFamily="34" charset="-120"/>
              </a:rPr>
              <a:t>Fonctionnalités principales</a:t>
            </a:r>
            <a:endParaRPr lang="en-US" sz="3350" dirty="0"/>
          </a:p>
        </p:txBody>
      </p:sp>
      <p:sp>
        <p:nvSpPr>
          <p:cNvPr id="4" name="Shape 1"/>
          <p:cNvSpPr/>
          <p:nvPr/>
        </p:nvSpPr>
        <p:spPr>
          <a:xfrm>
            <a:off x="6090285" y="1272421"/>
            <a:ext cx="7936230" cy="2048947"/>
          </a:xfrm>
          <a:prstGeom prst="roundRect">
            <a:avLst>
              <a:gd name="adj" fmla="val 1263"/>
            </a:avLst>
          </a:prstGeom>
          <a:solidFill>
            <a:srgbClr val="F3F3F7"/>
          </a:solidFill>
          <a:ln w="22860">
            <a:solidFill>
              <a:srgbClr val="C6C6D2"/>
            </a:solidFill>
            <a:prstDash val="solid"/>
          </a:ln>
        </p:spPr>
      </p:sp>
      <p:sp>
        <p:nvSpPr>
          <p:cNvPr id="5" name="Shape 2"/>
          <p:cNvSpPr/>
          <p:nvPr/>
        </p:nvSpPr>
        <p:spPr>
          <a:xfrm>
            <a:off x="6113145" y="1295281"/>
            <a:ext cx="690205" cy="2003227"/>
          </a:xfrm>
          <a:prstGeom prst="rect">
            <a:avLst/>
          </a:prstGeom>
          <a:solidFill>
            <a:srgbClr val="E0E0EC"/>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8767" y="2167414"/>
            <a:ext cx="258842" cy="258842"/>
          </a:xfrm>
          <a:prstGeom prst="rect">
            <a:avLst/>
          </a:prstGeom>
        </p:spPr>
      </p:pic>
      <p:sp>
        <p:nvSpPr>
          <p:cNvPr id="7" name="Text 3"/>
          <p:cNvSpPr/>
          <p:nvPr/>
        </p:nvSpPr>
        <p:spPr>
          <a:xfrm>
            <a:off x="6975872" y="1467803"/>
            <a:ext cx="2156936" cy="269677"/>
          </a:xfrm>
          <a:prstGeom prst="rect">
            <a:avLst/>
          </a:prstGeom>
          <a:noFill/>
          <a:ln/>
        </p:spPr>
        <p:txBody>
          <a:bodyPr wrap="none" lIns="0" tIns="0" rIns="0" bIns="0" rtlCol="0" anchor="t"/>
          <a:lstStyle/>
          <a:p>
            <a:pPr algn="l" indent="0" marL="0">
              <a:lnSpc>
                <a:spcPts val="210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Administrateur</a:t>
            </a:r>
            <a:endParaRPr lang="en-US" sz="1650" dirty="0"/>
          </a:p>
        </p:txBody>
      </p:sp>
      <p:sp>
        <p:nvSpPr>
          <p:cNvPr id="8" name="Text 4"/>
          <p:cNvSpPr/>
          <p:nvPr/>
        </p:nvSpPr>
        <p:spPr>
          <a:xfrm>
            <a:off x="6975872" y="1840944"/>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Gère l'intégralité des formations et sessions proposées</a:t>
            </a:r>
            <a:endParaRPr lang="en-US" sz="1350" dirty="0"/>
          </a:p>
        </p:txBody>
      </p:sp>
      <p:sp>
        <p:nvSpPr>
          <p:cNvPr id="9" name="Text 5"/>
          <p:cNvSpPr/>
          <p:nvPr/>
        </p:nvSpPr>
        <p:spPr>
          <a:xfrm>
            <a:off x="6975872" y="2177296"/>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Supervise tous les utilisateurs et leurs permissions</a:t>
            </a:r>
            <a:endParaRPr lang="en-US" sz="1350" dirty="0"/>
          </a:p>
        </p:txBody>
      </p:sp>
      <p:sp>
        <p:nvSpPr>
          <p:cNvPr id="10" name="Text 6"/>
          <p:cNvSpPr/>
          <p:nvPr/>
        </p:nvSpPr>
        <p:spPr>
          <a:xfrm>
            <a:off x="6975872" y="2513648"/>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Contrôle les inscriptions et leur validation</a:t>
            </a:r>
            <a:endParaRPr lang="en-US" sz="1350" dirty="0"/>
          </a:p>
        </p:txBody>
      </p:sp>
      <p:sp>
        <p:nvSpPr>
          <p:cNvPr id="11" name="Text 7"/>
          <p:cNvSpPr/>
          <p:nvPr/>
        </p:nvSpPr>
        <p:spPr>
          <a:xfrm>
            <a:off x="6975872" y="2849999"/>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Exporte les listes complètes et feuilles de présence</a:t>
            </a:r>
            <a:endParaRPr lang="en-US" sz="1350" dirty="0"/>
          </a:p>
        </p:txBody>
      </p:sp>
      <p:sp>
        <p:nvSpPr>
          <p:cNvPr id="12" name="Shape 8"/>
          <p:cNvSpPr/>
          <p:nvPr/>
        </p:nvSpPr>
        <p:spPr>
          <a:xfrm>
            <a:off x="6090285" y="3493889"/>
            <a:ext cx="7936230" cy="2048947"/>
          </a:xfrm>
          <a:prstGeom prst="roundRect">
            <a:avLst>
              <a:gd name="adj" fmla="val 1263"/>
            </a:avLst>
          </a:prstGeom>
          <a:solidFill>
            <a:srgbClr val="F3F3F7"/>
          </a:solidFill>
          <a:ln w="22860">
            <a:solidFill>
              <a:srgbClr val="C6C6D2"/>
            </a:solidFill>
            <a:prstDash val="solid"/>
          </a:ln>
        </p:spPr>
      </p:sp>
      <p:sp>
        <p:nvSpPr>
          <p:cNvPr id="13" name="Shape 9"/>
          <p:cNvSpPr/>
          <p:nvPr/>
        </p:nvSpPr>
        <p:spPr>
          <a:xfrm>
            <a:off x="6113145" y="3516749"/>
            <a:ext cx="690205" cy="2003227"/>
          </a:xfrm>
          <a:prstGeom prst="rect">
            <a:avLst/>
          </a:prstGeom>
          <a:solidFill>
            <a:srgbClr val="E0E0EC"/>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8767" y="4388882"/>
            <a:ext cx="258842" cy="258842"/>
          </a:xfrm>
          <a:prstGeom prst="rect">
            <a:avLst/>
          </a:prstGeom>
        </p:spPr>
      </p:pic>
      <p:sp>
        <p:nvSpPr>
          <p:cNvPr id="15" name="Text 10"/>
          <p:cNvSpPr/>
          <p:nvPr/>
        </p:nvSpPr>
        <p:spPr>
          <a:xfrm>
            <a:off x="6975872" y="3689271"/>
            <a:ext cx="2156936" cy="269677"/>
          </a:xfrm>
          <a:prstGeom prst="rect">
            <a:avLst/>
          </a:prstGeom>
          <a:noFill/>
          <a:ln/>
        </p:spPr>
        <p:txBody>
          <a:bodyPr wrap="none" lIns="0" tIns="0" rIns="0" bIns="0" rtlCol="0" anchor="t"/>
          <a:lstStyle/>
          <a:p>
            <a:pPr algn="l" indent="0" marL="0">
              <a:lnSpc>
                <a:spcPts val="210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Formateur</a:t>
            </a:r>
            <a:endParaRPr lang="en-US" sz="1650" dirty="0"/>
          </a:p>
        </p:txBody>
      </p:sp>
      <p:sp>
        <p:nvSpPr>
          <p:cNvPr id="16" name="Text 11"/>
          <p:cNvSpPr/>
          <p:nvPr/>
        </p:nvSpPr>
        <p:spPr>
          <a:xfrm>
            <a:off x="6975872" y="4062413"/>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Consulte ses sessions assignées avec détails complets</a:t>
            </a:r>
            <a:endParaRPr lang="en-US" sz="1350" dirty="0"/>
          </a:p>
        </p:txBody>
      </p:sp>
      <p:sp>
        <p:nvSpPr>
          <p:cNvPr id="17" name="Text 12"/>
          <p:cNvSpPr/>
          <p:nvPr/>
        </p:nvSpPr>
        <p:spPr>
          <a:xfrm>
            <a:off x="6975872" y="4398764"/>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Gère et valide les présences des étudiants</a:t>
            </a:r>
            <a:endParaRPr lang="en-US" sz="1350" dirty="0"/>
          </a:p>
        </p:txBody>
      </p:sp>
      <p:sp>
        <p:nvSpPr>
          <p:cNvPr id="18" name="Text 13"/>
          <p:cNvSpPr/>
          <p:nvPr/>
        </p:nvSpPr>
        <p:spPr>
          <a:xfrm>
            <a:off x="6975872" y="4735116"/>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Exporte les feuilles d'émargement pour archivage</a:t>
            </a:r>
            <a:endParaRPr lang="en-US" sz="1350" dirty="0"/>
          </a:p>
        </p:txBody>
      </p:sp>
      <p:sp>
        <p:nvSpPr>
          <p:cNvPr id="19" name="Text 14"/>
          <p:cNvSpPr/>
          <p:nvPr/>
        </p:nvSpPr>
        <p:spPr>
          <a:xfrm>
            <a:off x="6975872" y="5071467"/>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Accède aux profils des étudiants inscrits</a:t>
            </a:r>
            <a:endParaRPr lang="en-US" sz="1350" dirty="0"/>
          </a:p>
        </p:txBody>
      </p:sp>
      <p:sp>
        <p:nvSpPr>
          <p:cNvPr id="20" name="Shape 15"/>
          <p:cNvSpPr/>
          <p:nvPr/>
        </p:nvSpPr>
        <p:spPr>
          <a:xfrm>
            <a:off x="6090285" y="5715357"/>
            <a:ext cx="7936230" cy="2048947"/>
          </a:xfrm>
          <a:prstGeom prst="roundRect">
            <a:avLst>
              <a:gd name="adj" fmla="val 1263"/>
            </a:avLst>
          </a:prstGeom>
          <a:solidFill>
            <a:srgbClr val="F3F3F7"/>
          </a:solidFill>
          <a:ln w="22860">
            <a:solidFill>
              <a:srgbClr val="C6C6D2"/>
            </a:solidFill>
            <a:prstDash val="solid"/>
          </a:ln>
        </p:spPr>
      </p:sp>
      <p:sp>
        <p:nvSpPr>
          <p:cNvPr id="21" name="Shape 16"/>
          <p:cNvSpPr/>
          <p:nvPr/>
        </p:nvSpPr>
        <p:spPr>
          <a:xfrm>
            <a:off x="6113145" y="5738217"/>
            <a:ext cx="690205" cy="2003227"/>
          </a:xfrm>
          <a:prstGeom prst="rect">
            <a:avLst/>
          </a:prstGeom>
          <a:solidFill>
            <a:srgbClr val="E0E0EC"/>
          </a:solidFill>
          <a:ln/>
        </p:spPr>
      </p:sp>
      <p:pic>
        <p:nvPicPr>
          <p:cNvPr id="2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8767" y="6610350"/>
            <a:ext cx="258842" cy="258842"/>
          </a:xfrm>
          <a:prstGeom prst="rect">
            <a:avLst/>
          </a:prstGeom>
        </p:spPr>
      </p:pic>
      <p:sp>
        <p:nvSpPr>
          <p:cNvPr id="23" name="Text 17"/>
          <p:cNvSpPr/>
          <p:nvPr/>
        </p:nvSpPr>
        <p:spPr>
          <a:xfrm>
            <a:off x="6975872" y="5910739"/>
            <a:ext cx="2156936" cy="269677"/>
          </a:xfrm>
          <a:prstGeom prst="rect">
            <a:avLst/>
          </a:prstGeom>
          <a:noFill/>
          <a:ln/>
        </p:spPr>
        <p:txBody>
          <a:bodyPr wrap="none" lIns="0" tIns="0" rIns="0" bIns="0" rtlCol="0" anchor="t"/>
          <a:lstStyle/>
          <a:p>
            <a:pPr algn="l" indent="0" marL="0">
              <a:lnSpc>
                <a:spcPts val="2100"/>
              </a:lnSpc>
              <a:buNone/>
            </a:pPr>
            <a:r>
              <a:rPr lang="en-US" sz="1650" b="1" dirty="0">
                <a:solidFill>
                  <a:srgbClr val="39393C"/>
                </a:solidFill>
                <a:latin typeface="Playfair Display Bold" pitchFamily="34" charset="0"/>
                <a:ea typeface="Playfair Display Bold" pitchFamily="34" charset="-122"/>
                <a:cs typeface="Playfair Display Bold" pitchFamily="34" charset="-120"/>
              </a:rPr>
              <a:t>Étudiant</a:t>
            </a:r>
            <a:endParaRPr lang="en-US" sz="1650" dirty="0"/>
          </a:p>
        </p:txBody>
      </p:sp>
      <p:sp>
        <p:nvSpPr>
          <p:cNvPr id="24" name="Text 18"/>
          <p:cNvSpPr/>
          <p:nvPr/>
        </p:nvSpPr>
        <p:spPr>
          <a:xfrm>
            <a:off x="6975872" y="6283881"/>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Explore le catalogue complet des formations disponibles</a:t>
            </a:r>
            <a:endParaRPr lang="en-US" sz="1350" dirty="0"/>
          </a:p>
        </p:txBody>
      </p:sp>
      <p:sp>
        <p:nvSpPr>
          <p:cNvPr id="25" name="Text 19"/>
          <p:cNvSpPr/>
          <p:nvPr/>
        </p:nvSpPr>
        <p:spPr>
          <a:xfrm>
            <a:off x="6975872" y="6620232"/>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S'inscrit directement aux sessions qui l'intéressent</a:t>
            </a:r>
            <a:endParaRPr lang="en-US" sz="1350" dirty="0"/>
          </a:p>
        </p:txBody>
      </p:sp>
      <p:sp>
        <p:nvSpPr>
          <p:cNvPr id="26" name="Text 20"/>
          <p:cNvSpPr/>
          <p:nvPr/>
        </p:nvSpPr>
        <p:spPr>
          <a:xfrm>
            <a:off x="6975872" y="6956584"/>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Consulte son planning personnel de cours</a:t>
            </a:r>
            <a:endParaRPr lang="en-US" sz="1350" dirty="0"/>
          </a:p>
        </p:txBody>
      </p:sp>
      <p:sp>
        <p:nvSpPr>
          <p:cNvPr id="27" name="Text 21"/>
          <p:cNvSpPr/>
          <p:nvPr/>
        </p:nvSpPr>
        <p:spPr>
          <a:xfrm>
            <a:off x="6975872" y="7292935"/>
            <a:ext cx="6855262" cy="2759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9393C"/>
                </a:solidFill>
                <a:latin typeface="Open Sans" pitchFamily="34" charset="0"/>
                <a:ea typeface="Open Sans" pitchFamily="34" charset="-122"/>
                <a:cs typeface="Open Sans" pitchFamily="34" charset="-120"/>
              </a:rPr>
              <a:t>Visualise son historique de présences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94253"/>
            <a:ext cx="6011704"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Architecture technique</a:t>
            </a:r>
            <a:endParaRPr lang="en-US" sz="4450" dirty="0"/>
          </a:p>
        </p:txBody>
      </p:sp>
      <p:pic>
        <p:nvPicPr>
          <p:cNvPr id="3" name="Image 0" descr="preencoded.png">    </p:cNvPr>
          <p:cNvPicPr>
            <a:picLocks noChangeAspect="1"/>
          </p:cNvPicPr>
          <p:nvPr/>
        </p:nvPicPr>
        <p:blipFill>
          <a:blip r:embed="rId1"/>
          <a:stretch>
            <a:fillRect/>
          </a:stretch>
        </p:blipFill>
        <p:spPr>
          <a:xfrm>
            <a:off x="793790" y="1998345"/>
            <a:ext cx="1134070" cy="1760577"/>
          </a:xfrm>
          <a:prstGeom prst="rect">
            <a:avLst/>
          </a:prstGeom>
        </p:spPr>
      </p:pic>
      <p:sp>
        <p:nvSpPr>
          <p:cNvPr id="4" name="Text 1"/>
          <p:cNvSpPr/>
          <p:nvPr/>
        </p:nvSpPr>
        <p:spPr>
          <a:xfrm>
            <a:off x="2154674" y="222515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Interface utilisateur</a:t>
            </a:r>
            <a:endParaRPr lang="en-US" sz="2200" dirty="0"/>
          </a:p>
        </p:txBody>
      </p:sp>
      <p:sp>
        <p:nvSpPr>
          <p:cNvPr id="5" name="Text 2"/>
          <p:cNvSpPr/>
          <p:nvPr/>
        </p:nvSpPr>
        <p:spPr>
          <a:xfrm>
            <a:off x="2154674" y="2806303"/>
            <a:ext cx="4883825" cy="725805"/>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HTML / CSS pour une expérience responsive et moderne</a:t>
            </a:r>
            <a:endParaRPr lang="en-US" sz="1750" dirty="0"/>
          </a:p>
        </p:txBody>
      </p:sp>
      <p:pic>
        <p:nvPicPr>
          <p:cNvPr id="6" name="Image 1" descr="preencoded.png">    </p:cNvPr>
          <p:cNvPicPr>
            <a:picLocks noChangeAspect="1"/>
          </p:cNvPicPr>
          <p:nvPr/>
        </p:nvPicPr>
        <p:blipFill>
          <a:blip r:embed="rId2"/>
          <a:stretch>
            <a:fillRect/>
          </a:stretch>
        </p:blipFill>
        <p:spPr>
          <a:xfrm>
            <a:off x="793790" y="3758922"/>
            <a:ext cx="1134070" cy="1760577"/>
          </a:xfrm>
          <a:prstGeom prst="rect">
            <a:avLst/>
          </a:prstGeom>
        </p:spPr>
      </p:pic>
      <p:sp>
        <p:nvSpPr>
          <p:cNvPr id="7" name="Text 3"/>
          <p:cNvSpPr/>
          <p:nvPr/>
        </p:nvSpPr>
        <p:spPr>
          <a:xfrm>
            <a:off x="2154674" y="398573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Logique métier</a:t>
            </a:r>
            <a:endParaRPr lang="en-US" sz="2200" dirty="0"/>
          </a:p>
        </p:txBody>
      </p:sp>
      <p:sp>
        <p:nvSpPr>
          <p:cNvPr id="8" name="Text 4"/>
          <p:cNvSpPr/>
          <p:nvPr/>
        </p:nvSpPr>
        <p:spPr>
          <a:xfrm>
            <a:off x="2154674" y="4566880"/>
            <a:ext cx="4883825" cy="725805"/>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PHP pour le traitement backend et la logique applicative</a:t>
            </a:r>
            <a:endParaRPr lang="en-US" sz="1750" dirty="0"/>
          </a:p>
        </p:txBody>
      </p:sp>
      <p:pic>
        <p:nvPicPr>
          <p:cNvPr id="9" name="Image 2" descr="preencoded.png">    </p:cNvPr>
          <p:cNvPicPr>
            <a:picLocks noChangeAspect="1"/>
          </p:cNvPicPr>
          <p:nvPr/>
        </p:nvPicPr>
        <p:blipFill>
          <a:blip r:embed="rId3"/>
          <a:stretch>
            <a:fillRect/>
          </a:stretch>
        </p:blipFill>
        <p:spPr>
          <a:xfrm>
            <a:off x="793790" y="5519499"/>
            <a:ext cx="1134070" cy="1760577"/>
          </a:xfrm>
          <a:prstGeom prst="rect">
            <a:avLst/>
          </a:prstGeom>
        </p:spPr>
      </p:pic>
      <p:sp>
        <p:nvSpPr>
          <p:cNvPr id="10" name="Text 5"/>
          <p:cNvSpPr/>
          <p:nvPr/>
        </p:nvSpPr>
        <p:spPr>
          <a:xfrm>
            <a:off x="2154674" y="57463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9393C"/>
                </a:solidFill>
                <a:latin typeface="Playfair Display Bold" pitchFamily="34" charset="0"/>
                <a:ea typeface="Playfair Display Bold" pitchFamily="34" charset="-122"/>
                <a:cs typeface="Playfair Display Bold" pitchFamily="34" charset="-120"/>
              </a:rPr>
              <a:t>Stockage données</a:t>
            </a:r>
            <a:endParaRPr lang="en-US" sz="2200" dirty="0"/>
          </a:p>
        </p:txBody>
      </p:sp>
      <p:sp>
        <p:nvSpPr>
          <p:cNvPr id="11" name="Text 6"/>
          <p:cNvSpPr/>
          <p:nvPr/>
        </p:nvSpPr>
        <p:spPr>
          <a:xfrm>
            <a:off x="2154674" y="6327458"/>
            <a:ext cx="4883825" cy="725805"/>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MySQL pour la gestion relationnelle des informations</a:t>
            </a:r>
            <a:endParaRPr lang="en-US" sz="1750" dirty="0"/>
          </a:p>
        </p:txBody>
      </p:sp>
      <p:sp>
        <p:nvSpPr>
          <p:cNvPr id="12" name="Text 7"/>
          <p:cNvSpPr/>
          <p:nvPr/>
        </p:nvSpPr>
        <p:spPr>
          <a:xfrm>
            <a:off x="7599521" y="1970008"/>
            <a:ext cx="4381619" cy="425291"/>
          </a:xfrm>
          <a:prstGeom prst="rect">
            <a:avLst/>
          </a:prstGeom>
          <a:noFill/>
          <a:ln/>
        </p:spPr>
        <p:txBody>
          <a:bodyPr wrap="none" lIns="0" tIns="0" rIns="0" bIns="0" rtlCol="0" anchor="t"/>
          <a:lstStyle/>
          <a:p>
            <a:pPr algn="l" indent="0" marL="0">
              <a:lnSpc>
                <a:spcPts val="3300"/>
              </a:lnSpc>
              <a:buNone/>
            </a:pPr>
            <a:r>
              <a:rPr lang="en-US" sz="2650" b="1" dirty="0">
                <a:solidFill>
                  <a:srgbClr val="101014"/>
                </a:solidFill>
                <a:latin typeface="Playfair Display Bold" pitchFamily="34" charset="0"/>
                <a:ea typeface="Playfair Display Bold" pitchFamily="34" charset="-122"/>
                <a:cs typeface="Playfair Display Bold" pitchFamily="34" charset="-120"/>
              </a:rPr>
              <a:t>Caractéristiques techniques</a:t>
            </a:r>
            <a:endParaRPr lang="en-US" sz="2650" dirty="0"/>
          </a:p>
        </p:txBody>
      </p:sp>
      <p:sp>
        <p:nvSpPr>
          <p:cNvPr id="13" name="Text 8"/>
          <p:cNvSpPr/>
          <p:nvPr/>
        </p:nvSpPr>
        <p:spPr>
          <a:xfrm>
            <a:off x="7599521" y="262211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Organisation modulaire par pages selon les rôles utilisateurs</a:t>
            </a:r>
            <a:endParaRPr lang="en-US" sz="1750" dirty="0"/>
          </a:p>
        </p:txBody>
      </p:sp>
      <p:sp>
        <p:nvSpPr>
          <p:cNvPr id="14" name="Text 9"/>
          <p:cNvSpPr/>
          <p:nvPr/>
        </p:nvSpPr>
        <p:spPr>
          <a:xfrm>
            <a:off x="7599521" y="3427214"/>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Système d'export CSV côté serveur pour la portabilité des données</a:t>
            </a:r>
            <a:endParaRPr lang="en-US" sz="1750" dirty="0"/>
          </a:p>
        </p:txBody>
      </p:sp>
      <p:sp>
        <p:nvSpPr>
          <p:cNvPr id="15" name="Text 10"/>
          <p:cNvSpPr/>
          <p:nvPr/>
        </p:nvSpPr>
        <p:spPr>
          <a:xfrm>
            <a:off x="7599521" y="4232315"/>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Hébergement local via environnement XAMPP (Apache + MySQL + PHP)</a:t>
            </a:r>
            <a:endParaRPr lang="en-US" sz="1750" dirty="0"/>
          </a:p>
        </p:txBody>
      </p:sp>
      <p:sp>
        <p:nvSpPr>
          <p:cNvPr id="16" name="Text 11"/>
          <p:cNvSpPr/>
          <p:nvPr/>
        </p:nvSpPr>
        <p:spPr>
          <a:xfrm>
            <a:off x="7599521" y="5037415"/>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9393C"/>
                </a:solidFill>
                <a:latin typeface="Open Sans" pitchFamily="34" charset="0"/>
                <a:ea typeface="Open Sans" pitchFamily="34" charset="-122"/>
                <a:cs typeface="Open Sans" pitchFamily="34" charset="-120"/>
              </a:rPr>
              <a:t>Architecture sécurisée avec gestion des sessions et authentification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483168"/>
            <a:ext cx="4919305" cy="3263146"/>
          </a:xfrm>
          <a:prstGeom prst="rect">
            <a:avLst/>
          </a:prstGeom>
        </p:spPr>
      </p:pic>
      <p:sp>
        <p:nvSpPr>
          <p:cNvPr id="4" name="Text 0"/>
          <p:cNvSpPr/>
          <p:nvPr/>
        </p:nvSpPr>
        <p:spPr>
          <a:xfrm>
            <a:off x="793790" y="1308140"/>
            <a:ext cx="5841087" cy="708779"/>
          </a:xfrm>
          <a:prstGeom prst="rect">
            <a:avLst/>
          </a:prstGeom>
          <a:noFill/>
          <a:ln/>
        </p:spPr>
        <p:txBody>
          <a:bodyPr wrap="none" lIns="0" tIns="0" rIns="0" bIns="0" rtlCol="0" anchor="t"/>
          <a:lstStyle/>
          <a:p>
            <a:pPr algn="l" indent="0" marL="0">
              <a:lnSpc>
                <a:spcPts val="5550"/>
              </a:lnSpc>
              <a:buNone/>
            </a:pPr>
            <a:r>
              <a:rPr lang="en-US" sz="4450" b="1" dirty="0">
                <a:solidFill>
                  <a:srgbClr val="101014"/>
                </a:solidFill>
                <a:latin typeface="Playfair Display Bold" pitchFamily="34" charset="0"/>
                <a:ea typeface="Playfair Display Bold" pitchFamily="34" charset="-122"/>
                <a:cs typeface="Playfair Display Bold" pitchFamily="34" charset="-120"/>
              </a:rPr>
              <a:t>Démonstration du site</a:t>
            </a:r>
            <a:endParaRPr lang="en-US" sz="4450" dirty="0"/>
          </a:p>
        </p:txBody>
      </p:sp>
      <p:sp>
        <p:nvSpPr>
          <p:cNvPr id="5" name="Text 1"/>
          <p:cNvSpPr/>
          <p:nvPr/>
        </p:nvSpPr>
        <p:spPr>
          <a:xfrm>
            <a:off x="793790" y="2107644"/>
            <a:ext cx="5706070" cy="566976"/>
          </a:xfrm>
          <a:prstGeom prst="rect">
            <a:avLst/>
          </a:prstGeom>
          <a:noFill/>
          <a:ln/>
        </p:spPr>
        <p:txBody>
          <a:bodyPr wrap="none" lIns="0" tIns="0" rIns="0" bIns="0" rtlCol="0" anchor="t"/>
          <a:lstStyle/>
          <a:p>
            <a:pPr algn="l" indent="0" marL="0">
              <a:lnSpc>
                <a:spcPts val="4450"/>
              </a:lnSpc>
              <a:buNone/>
            </a:pPr>
            <a:r>
              <a:rPr lang="en-US" sz="3550" b="1" dirty="0">
                <a:solidFill>
                  <a:srgbClr val="101014"/>
                </a:solidFill>
                <a:latin typeface="Playfair Display Bold" pitchFamily="34" charset="0"/>
                <a:ea typeface="Playfair Display Bold" pitchFamily="34" charset="-122"/>
                <a:cs typeface="Playfair Display Bold" pitchFamily="34" charset="-120"/>
              </a:rPr>
              <a:t>Page d'accueil et connexion</a:t>
            </a:r>
            <a:endParaRPr lang="en-US" sz="3550" dirty="0"/>
          </a:p>
        </p:txBody>
      </p:sp>
      <p:sp>
        <p:nvSpPr>
          <p:cNvPr id="6" name="Text 2"/>
          <p:cNvSpPr/>
          <p:nvPr/>
        </p:nvSpPr>
        <p:spPr>
          <a:xfrm>
            <a:off x="793790" y="3241596"/>
            <a:ext cx="2122765" cy="708660"/>
          </a:xfrm>
          <a:prstGeom prst="rect">
            <a:avLst/>
          </a:prstGeom>
          <a:noFill/>
          <a:ln/>
        </p:spPr>
        <p:txBody>
          <a:bodyPr wrap="square" lIns="0" tIns="0" rIns="0" bIns="0" rtlCol="0" anchor="t"/>
          <a:lstStyle/>
          <a:p>
            <a:pPr algn="l" indent="0" marL="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Navigation intuitive</a:t>
            </a:r>
            <a:endParaRPr lang="en-US" sz="2200" dirty="0"/>
          </a:p>
        </p:txBody>
      </p:sp>
      <p:sp>
        <p:nvSpPr>
          <p:cNvPr id="7" name="Text 3"/>
          <p:cNvSpPr/>
          <p:nvPr/>
        </p:nvSpPr>
        <p:spPr>
          <a:xfrm>
            <a:off x="793790" y="4177070"/>
            <a:ext cx="2122765" cy="2177415"/>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L'interface d'accueil guide l'utilisateur vers son espace personnel de manière claire et ergonomique.</a:t>
            </a:r>
            <a:endParaRPr lang="en-US" sz="1750" dirty="0"/>
          </a:p>
        </p:txBody>
      </p:sp>
      <p:sp>
        <p:nvSpPr>
          <p:cNvPr id="8" name="Text 4"/>
          <p:cNvSpPr/>
          <p:nvPr/>
        </p:nvSpPr>
        <p:spPr>
          <a:xfrm>
            <a:off x="3477578" y="3241596"/>
            <a:ext cx="2122765" cy="708660"/>
          </a:xfrm>
          <a:prstGeom prst="rect">
            <a:avLst/>
          </a:prstGeom>
          <a:noFill/>
          <a:ln/>
        </p:spPr>
        <p:txBody>
          <a:bodyPr wrap="square" lIns="0" tIns="0" rIns="0" bIns="0" rtlCol="0" anchor="t"/>
          <a:lstStyle/>
          <a:p>
            <a:pPr algn="l" indent="0" marL="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Système de rôles</a:t>
            </a:r>
            <a:endParaRPr lang="en-US" sz="2200" dirty="0"/>
          </a:p>
        </p:txBody>
      </p:sp>
      <p:sp>
        <p:nvSpPr>
          <p:cNvPr id="9" name="Text 5"/>
          <p:cNvSpPr/>
          <p:nvPr/>
        </p:nvSpPr>
        <p:spPr>
          <a:xfrm>
            <a:off x="3477578" y="4177070"/>
            <a:ext cx="2122765" cy="2540318"/>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Chaque utilisateur accède à un environnement personnalisé selon son profil et ses permissions spécifiques.</a:t>
            </a:r>
            <a:endParaRPr lang="en-US" sz="1750" dirty="0"/>
          </a:p>
        </p:txBody>
      </p:sp>
      <p:sp>
        <p:nvSpPr>
          <p:cNvPr id="10" name="Text 6"/>
          <p:cNvSpPr/>
          <p:nvPr/>
        </p:nvSpPr>
        <p:spPr>
          <a:xfrm>
            <a:off x="6161365" y="3241596"/>
            <a:ext cx="2203847" cy="708660"/>
          </a:xfrm>
          <a:prstGeom prst="rect">
            <a:avLst/>
          </a:prstGeom>
          <a:noFill/>
          <a:ln/>
        </p:spPr>
        <p:txBody>
          <a:bodyPr wrap="square" lIns="0" tIns="0" rIns="0" bIns="0" rtlCol="0" anchor="t"/>
          <a:lstStyle/>
          <a:p>
            <a:pPr algn="l" indent="0" marL="0">
              <a:lnSpc>
                <a:spcPts val="2750"/>
              </a:lnSpc>
              <a:buNone/>
            </a:pPr>
            <a:r>
              <a:rPr lang="en-US" sz="2200" b="1" dirty="0">
                <a:solidFill>
                  <a:srgbClr val="101014"/>
                </a:solidFill>
                <a:latin typeface="Playfair Display Bold" pitchFamily="34" charset="0"/>
                <a:ea typeface="Playfair Display Bold" pitchFamily="34" charset="-122"/>
                <a:cs typeface="Playfair Display Bold" pitchFamily="34" charset="-120"/>
              </a:rPr>
              <a:t>Authentification sécurisée</a:t>
            </a:r>
            <a:endParaRPr lang="en-US" sz="2200" dirty="0"/>
          </a:p>
        </p:txBody>
      </p:sp>
      <p:sp>
        <p:nvSpPr>
          <p:cNvPr id="11" name="Text 7"/>
          <p:cNvSpPr/>
          <p:nvPr/>
        </p:nvSpPr>
        <p:spPr>
          <a:xfrm>
            <a:off x="6161365" y="4177070"/>
            <a:ext cx="2203847" cy="2177415"/>
          </a:xfrm>
          <a:prstGeom prst="rect">
            <a:avLst/>
          </a:prstGeom>
          <a:noFill/>
          <a:ln/>
        </p:spPr>
        <p:txBody>
          <a:bodyPr wrap="square" lIns="0" tIns="0" rIns="0" bIns="0" rtlCol="0" anchor="t"/>
          <a:lstStyle/>
          <a:p>
            <a:pPr algn="l" indent="0" marL="0">
              <a:lnSpc>
                <a:spcPts val="2850"/>
              </a:lnSpc>
              <a:buNone/>
            </a:pPr>
            <a:r>
              <a:rPr lang="en-US" sz="1750" dirty="0">
                <a:solidFill>
                  <a:srgbClr val="39393C"/>
                </a:solidFill>
                <a:latin typeface="Open Sans" pitchFamily="34" charset="0"/>
                <a:ea typeface="Open Sans" pitchFamily="34" charset="-122"/>
                <a:cs typeface="Open Sans" pitchFamily="34" charset="-120"/>
              </a:rPr>
              <a:t>Le système vérifie les identifiants et redirige automatiquement vers le tableau de bord approprié.</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43292"/>
          </a:xfrm>
          <a:prstGeom prst="rect">
            <a:avLst/>
          </a:prstGeom>
        </p:spPr>
      </p:pic>
      <p:pic>
        <p:nvPicPr>
          <p:cNvPr id="3" name="Image 1" descr="preencoded.png">    </p:cNvPr>
          <p:cNvPicPr>
            <a:picLocks noChangeAspect="1"/>
          </p:cNvPicPr>
          <p:nvPr/>
        </p:nvPicPr>
        <p:blipFill>
          <a:blip r:embed="rId2"/>
          <a:stretch>
            <a:fillRect/>
          </a:stretch>
        </p:blipFill>
        <p:spPr>
          <a:xfrm>
            <a:off x="224790" y="3307318"/>
            <a:ext cx="5036701" cy="1628537"/>
          </a:xfrm>
          <a:prstGeom prst="rect">
            <a:avLst/>
          </a:prstGeom>
        </p:spPr>
      </p:pic>
      <p:sp>
        <p:nvSpPr>
          <p:cNvPr id="4" name="Text 0"/>
          <p:cNvSpPr/>
          <p:nvPr/>
        </p:nvSpPr>
        <p:spPr>
          <a:xfrm>
            <a:off x="6115526" y="494348"/>
            <a:ext cx="4738807" cy="561737"/>
          </a:xfrm>
          <a:prstGeom prst="rect">
            <a:avLst/>
          </a:prstGeom>
          <a:noFill/>
          <a:ln/>
        </p:spPr>
        <p:txBody>
          <a:bodyPr wrap="none" lIns="0" tIns="0" rIns="0" bIns="0" rtlCol="0" anchor="t"/>
          <a:lstStyle/>
          <a:p>
            <a:pPr algn="l" indent="0" marL="0">
              <a:lnSpc>
                <a:spcPts val="4400"/>
              </a:lnSpc>
              <a:buNone/>
            </a:pPr>
            <a:r>
              <a:rPr lang="en-US" sz="3500" b="1" dirty="0">
                <a:solidFill>
                  <a:srgbClr val="101014"/>
                </a:solidFill>
                <a:latin typeface="Playfair Display Bold" pitchFamily="34" charset="0"/>
                <a:ea typeface="Playfair Display Bold" pitchFamily="34" charset="-122"/>
                <a:cs typeface="Playfair Display Bold" pitchFamily="34" charset="-120"/>
              </a:rPr>
              <a:t>Espace Administrateur</a:t>
            </a:r>
            <a:endParaRPr lang="en-US" sz="3500" dirty="0"/>
          </a:p>
        </p:txBody>
      </p:sp>
      <p:sp>
        <p:nvSpPr>
          <p:cNvPr id="5" name="Text 1"/>
          <p:cNvSpPr/>
          <p:nvPr/>
        </p:nvSpPr>
        <p:spPr>
          <a:xfrm>
            <a:off x="6115526" y="1127879"/>
            <a:ext cx="3599736" cy="337066"/>
          </a:xfrm>
          <a:prstGeom prst="rect">
            <a:avLst/>
          </a:prstGeom>
          <a:noFill/>
          <a:ln/>
        </p:spPr>
        <p:txBody>
          <a:bodyPr wrap="none" lIns="0" tIns="0" rIns="0" bIns="0" rtlCol="0" anchor="t"/>
          <a:lstStyle/>
          <a:p>
            <a:pPr algn="l" indent="0" marL="0">
              <a:lnSpc>
                <a:spcPts val="2650"/>
              </a:lnSpc>
              <a:buNone/>
            </a:pPr>
            <a:r>
              <a:rPr lang="en-US" sz="2100" b="1" dirty="0">
                <a:solidFill>
                  <a:srgbClr val="101014"/>
                </a:solidFill>
                <a:latin typeface="Playfair Display Bold" pitchFamily="34" charset="0"/>
                <a:ea typeface="Playfair Display Bold" pitchFamily="34" charset="-122"/>
                <a:cs typeface="Playfair Display Bold" pitchFamily="34" charset="-120"/>
              </a:rPr>
              <a:t>Contrôle complet du système</a:t>
            </a:r>
            <a:endParaRPr lang="en-US" sz="2100" dirty="0"/>
          </a:p>
        </p:txBody>
      </p:sp>
      <p:sp>
        <p:nvSpPr>
          <p:cNvPr id="6" name="Shape 2"/>
          <p:cNvSpPr/>
          <p:nvPr/>
        </p:nvSpPr>
        <p:spPr>
          <a:xfrm>
            <a:off x="6115526" y="1734503"/>
            <a:ext cx="7885748" cy="1368862"/>
          </a:xfrm>
          <a:prstGeom prst="roundRect">
            <a:avLst>
              <a:gd name="adj" fmla="val 1970"/>
            </a:avLst>
          </a:prstGeom>
          <a:solidFill>
            <a:srgbClr val="F3F3F7"/>
          </a:solidFill>
          <a:ln w="22860">
            <a:solidFill>
              <a:srgbClr val="C6C6D2"/>
            </a:solidFill>
            <a:prstDash val="solid"/>
          </a:ln>
        </p:spPr>
      </p:sp>
      <p:sp>
        <p:nvSpPr>
          <p:cNvPr id="7" name="Text 3"/>
          <p:cNvSpPr/>
          <p:nvPr/>
        </p:nvSpPr>
        <p:spPr>
          <a:xfrm>
            <a:off x="6318052" y="1937028"/>
            <a:ext cx="2396966" cy="280749"/>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Gestion des formations</a:t>
            </a:r>
            <a:endParaRPr lang="en-US" sz="1750" dirty="0"/>
          </a:p>
        </p:txBody>
      </p:sp>
      <p:sp>
        <p:nvSpPr>
          <p:cNvPr id="8" name="Text 4"/>
          <p:cNvSpPr/>
          <p:nvPr/>
        </p:nvSpPr>
        <p:spPr>
          <a:xfrm>
            <a:off x="6318052" y="2325529"/>
            <a:ext cx="7480697" cy="575310"/>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Création, modification et suppression des formations du catalogue avec descriptions détaillées et prérequis.</a:t>
            </a:r>
            <a:endParaRPr lang="en-US" sz="1400" dirty="0"/>
          </a:p>
        </p:txBody>
      </p:sp>
      <p:sp>
        <p:nvSpPr>
          <p:cNvPr id="9" name="Shape 5"/>
          <p:cNvSpPr/>
          <p:nvPr/>
        </p:nvSpPr>
        <p:spPr>
          <a:xfrm>
            <a:off x="6115526" y="3283029"/>
            <a:ext cx="7885748" cy="1368862"/>
          </a:xfrm>
          <a:prstGeom prst="roundRect">
            <a:avLst>
              <a:gd name="adj" fmla="val 1970"/>
            </a:avLst>
          </a:prstGeom>
          <a:solidFill>
            <a:srgbClr val="F3F3F7"/>
          </a:solidFill>
          <a:ln w="22860">
            <a:solidFill>
              <a:srgbClr val="C6C6D2"/>
            </a:solidFill>
            <a:prstDash val="solid"/>
          </a:ln>
        </p:spPr>
      </p:sp>
      <p:sp>
        <p:nvSpPr>
          <p:cNvPr id="10" name="Text 6"/>
          <p:cNvSpPr/>
          <p:nvPr/>
        </p:nvSpPr>
        <p:spPr>
          <a:xfrm>
            <a:off x="6318052" y="3485555"/>
            <a:ext cx="2647950" cy="280749"/>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Planification des sessions</a:t>
            </a:r>
            <a:endParaRPr lang="en-US" sz="1750" dirty="0"/>
          </a:p>
        </p:txBody>
      </p:sp>
      <p:sp>
        <p:nvSpPr>
          <p:cNvPr id="11" name="Text 7"/>
          <p:cNvSpPr/>
          <p:nvPr/>
        </p:nvSpPr>
        <p:spPr>
          <a:xfrm>
            <a:off x="6318052" y="3874056"/>
            <a:ext cx="7480697" cy="575310"/>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Organisation des sessions avec dates, horaires, salles et affectation des formateurs qualifiés.</a:t>
            </a:r>
            <a:endParaRPr lang="en-US" sz="1400" dirty="0"/>
          </a:p>
        </p:txBody>
      </p:sp>
      <p:sp>
        <p:nvSpPr>
          <p:cNvPr id="12" name="Shape 8"/>
          <p:cNvSpPr/>
          <p:nvPr/>
        </p:nvSpPr>
        <p:spPr>
          <a:xfrm>
            <a:off x="6115526" y="4831556"/>
            <a:ext cx="7885748" cy="1368862"/>
          </a:xfrm>
          <a:prstGeom prst="roundRect">
            <a:avLst>
              <a:gd name="adj" fmla="val 1970"/>
            </a:avLst>
          </a:prstGeom>
          <a:solidFill>
            <a:srgbClr val="F3F3F7"/>
          </a:solidFill>
          <a:ln w="22860">
            <a:solidFill>
              <a:srgbClr val="C6C6D2"/>
            </a:solidFill>
            <a:prstDash val="solid"/>
          </a:ln>
        </p:spPr>
      </p:sp>
      <p:sp>
        <p:nvSpPr>
          <p:cNvPr id="13" name="Text 9"/>
          <p:cNvSpPr/>
          <p:nvPr/>
        </p:nvSpPr>
        <p:spPr>
          <a:xfrm>
            <a:off x="6318052" y="5034082"/>
            <a:ext cx="2819995" cy="280749"/>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Administration utilisateurs</a:t>
            </a:r>
            <a:endParaRPr lang="en-US" sz="1750" dirty="0"/>
          </a:p>
        </p:txBody>
      </p:sp>
      <p:sp>
        <p:nvSpPr>
          <p:cNvPr id="14" name="Text 10"/>
          <p:cNvSpPr/>
          <p:nvPr/>
        </p:nvSpPr>
        <p:spPr>
          <a:xfrm>
            <a:off x="6318052" y="5422583"/>
            <a:ext cx="7480697" cy="575310"/>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Gestion complète des comptes étudiants et formateurs, attribution des rôles et permissions.</a:t>
            </a:r>
            <a:endParaRPr lang="en-US" sz="1400" dirty="0"/>
          </a:p>
        </p:txBody>
      </p:sp>
      <p:sp>
        <p:nvSpPr>
          <p:cNvPr id="15" name="Shape 11"/>
          <p:cNvSpPr/>
          <p:nvPr/>
        </p:nvSpPr>
        <p:spPr>
          <a:xfrm>
            <a:off x="6115526" y="6380083"/>
            <a:ext cx="7885748" cy="1368862"/>
          </a:xfrm>
          <a:prstGeom prst="roundRect">
            <a:avLst>
              <a:gd name="adj" fmla="val 1970"/>
            </a:avLst>
          </a:prstGeom>
          <a:solidFill>
            <a:srgbClr val="F3F3F7"/>
          </a:solidFill>
          <a:ln w="22860">
            <a:solidFill>
              <a:srgbClr val="C6C6D2"/>
            </a:solidFill>
            <a:prstDash val="solid"/>
          </a:ln>
        </p:spPr>
      </p:sp>
      <p:sp>
        <p:nvSpPr>
          <p:cNvPr id="16" name="Text 12"/>
          <p:cNvSpPr/>
          <p:nvPr/>
        </p:nvSpPr>
        <p:spPr>
          <a:xfrm>
            <a:off x="6318052" y="6582608"/>
            <a:ext cx="2247067" cy="280749"/>
          </a:xfrm>
          <a:prstGeom prst="rect">
            <a:avLst/>
          </a:prstGeom>
          <a:noFill/>
          <a:ln/>
        </p:spPr>
        <p:txBody>
          <a:bodyPr wrap="none" lIns="0" tIns="0" rIns="0" bIns="0" rtlCol="0" anchor="t"/>
          <a:lstStyle/>
          <a:p>
            <a:pPr algn="l" indent="0" marL="0">
              <a:lnSpc>
                <a:spcPts val="2200"/>
              </a:lnSpc>
              <a:buNone/>
            </a:pPr>
            <a:r>
              <a:rPr lang="en-US" sz="1750" b="1" dirty="0">
                <a:solidFill>
                  <a:srgbClr val="39393C"/>
                </a:solidFill>
                <a:latin typeface="Playfair Display Bold" pitchFamily="34" charset="0"/>
                <a:ea typeface="Playfair Display Bold" pitchFamily="34" charset="-122"/>
                <a:cs typeface="Playfair Display Bold" pitchFamily="34" charset="-120"/>
              </a:rPr>
              <a:t>Export et reporting</a:t>
            </a:r>
            <a:endParaRPr lang="en-US" sz="1750" dirty="0"/>
          </a:p>
        </p:txBody>
      </p:sp>
      <p:sp>
        <p:nvSpPr>
          <p:cNvPr id="17" name="Text 13"/>
          <p:cNvSpPr/>
          <p:nvPr/>
        </p:nvSpPr>
        <p:spPr>
          <a:xfrm>
            <a:off x="6318052" y="6971109"/>
            <a:ext cx="7480697" cy="575310"/>
          </a:xfrm>
          <a:prstGeom prst="rect">
            <a:avLst/>
          </a:prstGeom>
          <a:noFill/>
          <a:ln/>
        </p:spPr>
        <p:txBody>
          <a:bodyPr wrap="square" lIns="0" tIns="0" rIns="0" bIns="0" rtlCol="0" anchor="t"/>
          <a:lstStyle/>
          <a:p>
            <a:pPr algn="l" indent="0" marL="0">
              <a:lnSpc>
                <a:spcPts val="2250"/>
              </a:lnSpc>
              <a:buNone/>
            </a:pPr>
            <a:r>
              <a:rPr lang="en-US" sz="1400" dirty="0">
                <a:solidFill>
                  <a:srgbClr val="39393C"/>
                </a:solidFill>
                <a:latin typeface="Open Sans" pitchFamily="34" charset="0"/>
                <a:ea typeface="Open Sans" pitchFamily="34" charset="-122"/>
                <a:cs typeface="Open Sans" pitchFamily="34" charset="-120"/>
              </a:rPr>
              <a:t>Génération de rapports détaillés et export CSV pour analyses externes et archivage réglementaire.</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93050"/>
          </a:xfrm>
          <a:prstGeom prst="rect">
            <a:avLst/>
          </a:prstGeom>
        </p:spPr>
      </p:pic>
      <p:pic>
        <p:nvPicPr>
          <p:cNvPr id="3" name="Image 1" descr="preencoded.png">    </p:cNvPr>
          <p:cNvPicPr>
            <a:picLocks noChangeAspect="1"/>
          </p:cNvPicPr>
          <p:nvPr/>
        </p:nvPicPr>
        <p:blipFill>
          <a:blip r:embed="rId2"/>
          <a:stretch>
            <a:fillRect/>
          </a:stretch>
        </p:blipFill>
        <p:spPr>
          <a:xfrm>
            <a:off x="4230648" y="249198"/>
            <a:ext cx="6168985" cy="1994654"/>
          </a:xfrm>
          <a:prstGeom prst="rect">
            <a:avLst/>
          </a:prstGeom>
        </p:spPr>
      </p:pic>
      <p:sp>
        <p:nvSpPr>
          <p:cNvPr id="4" name="Text 0"/>
          <p:cNvSpPr/>
          <p:nvPr/>
        </p:nvSpPr>
        <p:spPr>
          <a:xfrm>
            <a:off x="697944" y="3041452"/>
            <a:ext cx="4986099" cy="623292"/>
          </a:xfrm>
          <a:prstGeom prst="rect">
            <a:avLst/>
          </a:prstGeom>
          <a:noFill/>
          <a:ln/>
        </p:spPr>
        <p:txBody>
          <a:bodyPr wrap="none" lIns="0" tIns="0" rIns="0" bIns="0" rtlCol="0" anchor="t"/>
          <a:lstStyle/>
          <a:p>
            <a:pPr algn="l" indent="0" marL="0">
              <a:lnSpc>
                <a:spcPts val="4900"/>
              </a:lnSpc>
              <a:buNone/>
            </a:pPr>
            <a:r>
              <a:rPr lang="en-US" sz="3900" b="1" dirty="0">
                <a:solidFill>
                  <a:srgbClr val="101014"/>
                </a:solidFill>
                <a:latin typeface="Playfair Display Bold" pitchFamily="34" charset="0"/>
                <a:ea typeface="Playfair Display Bold" pitchFamily="34" charset="-122"/>
                <a:cs typeface="Playfair Display Bold" pitchFamily="34" charset="-120"/>
              </a:rPr>
              <a:t>Espace Formateur</a:t>
            </a:r>
            <a:endParaRPr lang="en-US" sz="3900" dirty="0"/>
          </a:p>
        </p:txBody>
      </p:sp>
      <p:sp>
        <p:nvSpPr>
          <p:cNvPr id="5" name="Text 1"/>
          <p:cNvSpPr/>
          <p:nvPr/>
        </p:nvSpPr>
        <p:spPr>
          <a:xfrm>
            <a:off x="697944" y="3744516"/>
            <a:ext cx="4482108" cy="373975"/>
          </a:xfrm>
          <a:prstGeom prst="rect">
            <a:avLst/>
          </a:prstGeom>
          <a:noFill/>
          <a:ln/>
        </p:spPr>
        <p:txBody>
          <a:bodyPr wrap="none" lIns="0" tIns="0" rIns="0" bIns="0" rtlCol="0" anchor="t"/>
          <a:lstStyle/>
          <a:p>
            <a:pPr algn="l" indent="0" marL="0">
              <a:lnSpc>
                <a:spcPts val="2900"/>
              </a:lnSpc>
              <a:buNone/>
            </a:pPr>
            <a:r>
              <a:rPr lang="en-US" sz="2350" b="1" dirty="0">
                <a:solidFill>
                  <a:srgbClr val="101014"/>
                </a:solidFill>
                <a:latin typeface="Playfair Display Bold" pitchFamily="34" charset="0"/>
                <a:ea typeface="Playfair Display Bold" pitchFamily="34" charset="-122"/>
                <a:cs typeface="Playfair Display Bold" pitchFamily="34" charset="-120"/>
              </a:rPr>
              <a:t>Gestion simplifiée des présences</a:t>
            </a:r>
            <a:endParaRPr lang="en-US" sz="2350" dirty="0"/>
          </a:p>
        </p:txBody>
      </p:sp>
      <p:sp>
        <p:nvSpPr>
          <p:cNvPr id="6" name="Text 2"/>
          <p:cNvSpPr/>
          <p:nvPr/>
        </p:nvSpPr>
        <p:spPr>
          <a:xfrm>
            <a:off x="697944" y="4198263"/>
            <a:ext cx="3017044" cy="311587"/>
          </a:xfrm>
          <a:prstGeom prst="rect">
            <a:avLst/>
          </a:prstGeom>
          <a:noFill/>
          <a:ln/>
        </p:spPr>
        <p:txBody>
          <a:bodyPr wrap="none" lIns="0" tIns="0" rIns="0" bIns="0" rtlCol="0" anchor="t"/>
          <a:lstStyle/>
          <a:p>
            <a:pPr algn="l" indent="0" marL="0">
              <a:lnSpc>
                <a:spcPts val="2450"/>
              </a:lnSpc>
              <a:buNone/>
            </a:pPr>
            <a:r>
              <a:rPr lang="en-US" sz="1950" b="1" dirty="0">
                <a:solidFill>
                  <a:srgbClr val="101014"/>
                </a:solidFill>
                <a:latin typeface="Playfair Display Bold" pitchFamily="34" charset="0"/>
                <a:ea typeface="Playfair Display Bold" pitchFamily="34" charset="-122"/>
                <a:cs typeface="Playfair Display Bold" pitchFamily="34" charset="-120"/>
              </a:rPr>
              <a:t>Fonctionnalités formateur</a:t>
            </a:r>
            <a:endParaRPr lang="en-US" sz="1950" dirty="0"/>
          </a:p>
        </p:txBody>
      </p:sp>
      <p:sp>
        <p:nvSpPr>
          <p:cNvPr id="7" name="Text 3"/>
          <p:cNvSpPr/>
          <p:nvPr/>
        </p:nvSpPr>
        <p:spPr>
          <a:xfrm>
            <a:off x="697944" y="4808934"/>
            <a:ext cx="13234511" cy="319088"/>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Visualisation claire de toutes les sessions assignées avec calendrier intégré</a:t>
            </a:r>
            <a:endParaRPr lang="en-US" sz="1550" dirty="0"/>
          </a:p>
        </p:txBody>
      </p:sp>
      <p:sp>
        <p:nvSpPr>
          <p:cNvPr id="8" name="Text 4"/>
          <p:cNvSpPr/>
          <p:nvPr/>
        </p:nvSpPr>
        <p:spPr>
          <a:xfrm>
            <a:off x="697944" y="5197793"/>
            <a:ext cx="13234511" cy="319088"/>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Validation rapide des présences étudiant par étudiant lors de chaque cours</a:t>
            </a:r>
            <a:endParaRPr lang="en-US" sz="1550" dirty="0"/>
          </a:p>
        </p:txBody>
      </p:sp>
      <p:sp>
        <p:nvSpPr>
          <p:cNvPr id="9" name="Text 5"/>
          <p:cNvSpPr/>
          <p:nvPr/>
        </p:nvSpPr>
        <p:spPr>
          <a:xfrm>
            <a:off x="697944" y="5586651"/>
            <a:ext cx="13234511" cy="319088"/>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Export instantané des feuilles d'émargement au format CSV</a:t>
            </a:r>
            <a:endParaRPr lang="en-US" sz="1550" dirty="0"/>
          </a:p>
        </p:txBody>
      </p:sp>
      <p:sp>
        <p:nvSpPr>
          <p:cNvPr id="10" name="Text 6"/>
          <p:cNvSpPr/>
          <p:nvPr/>
        </p:nvSpPr>
        <p:spPr>
          <a:xfrm>
            <a:off x="697944" y="5975509"/>
            <a:ext cx="13234511" cy="319088"/>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9393C"/>
                </a:solidFill>
                <a:latin typeface="Open Sans" pitchFamily="34" charset="0"/>
                <a:ea typeface="Open Sans" pitchFamily="34" charset="-122"/>
                <a:cs typeface="Open Sans" pitchFamily="34" charset="-120"/>
              </a:rPr>
              <a:t>Accès aux informations de contact et profils des participants inscrits</a:t>
            </a:r>
            <a:endParaRPr lang="en-US" sz="1550" dirty="0"/>
          </a:p>
        </p:txBody>
      </p:sp>
      <p:sp>
        <p:nvSpPr>
          <p:cNvPr id="11" name="Shape 7"/>
          <p:cNvSpPr/>
          <p:nvPr/>
        </p:nvSpPr>
        <p:spPr>
          <a:xfrm>
            <a:off x="697944" y="6518910"/>
            <a:ext cx="13234511" cy="1166455"/>
          </a:xfrm>
          <a:prstGeom prst="roundRect">
            <a:avLst>
              <a:gd name="adj" fmla="val 2565"/>
            </a:avLst>
          </a:prstGeom>
          <a:solidFill>
            <a:srgbClr val="D5D5DD"/>
          </a:solidFill>
          <a:ln/>
        </p:spPr>
      </p:sp>
      <p:pic>
        <p:nvPicPr>
          <p:cNvPr id="12" name="Image 2" descr="preencoded.png">    </p:cNvPr>
          <p:cNvPicPr>
            <a:picLocks noChangeAspect="1"/>
          </p:cNvPicPr>
          <p:nvPr/>
        </p:nvPicPr>
        <p:blipFill>
          <a:blip r:embed="rId3"/>
          <a:stretch>
            <a:fillRect/>
          </a:stretch>
        </p:blipFill>
        <p:spPr>
          <a:xfrm>
            <a:off x="897374" y="6822162"/>
            <a:ext cx="249198" cy="199430"/>
          </a:xfrm>
          <a:prstGeom prst="rect">
            <a:avLst/>
          </a:prstGeom>
        </p:spPr>
      </p:pic>
      <p:sp>
        <p:nvSpPr>
          <p:cNvPr id="13" name="Text 8"/>
          <p:cNvSpPr/>
          <p:nvPr/>
        </p:nvSpPr>
        <p:spPr>
          <a:xfrm>
            <a:off x="1346002" y="6768108"/>
            <a:ext cx="12387024" cy="638175"/>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Avantage :</a:t>
            </a:r>
            <a:pPr algn="l" indent="0" marL="0">
              <a:lnSpc>
                <a:spcPts val="2500"/>
              </a:lnSpc>
              <a:buNone/>
            </a:pPr>
            <a:r>
              <a:rPr lang="en-US" sz="1550" dirty="0">
                <a:solidFill>
                  <a:srgbClr val="000000"/>
                </a:solidFill>
                <a:latin typeface="Open Sans" pitchFamily="34" charset="0"/>
                <a:ea typeface="Open Sans" pitchFamily="34" charset="-122"/>
                <a:cs typeface="Open Sans" pitchFamily="34" charset="-120"/>
              </a:rPr>
              <a:t> Le formateur simplifie considérablement le processus d'émargement, éliminant les feuilles papier et réduisant les erreurs de saisie.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05777"/>
          </a:xfrm>
          <a:prstGeom prst="rect">
            <a:avLst/>
          </a:prstGeom>
        </p:spPr>
      </p:pic>
      <p:pic>
        <p:nvPicPr>
          <p:cNvPr id="3" name="Image 1" descr="preencoded.png">    </p:cNvPr>
          <p:cNvPicPr>
            <a:picLocks noChangeAspect="1"/>
          </p:cNvPicPr>
          <p:nvPr/>
        </p:nvPicPr>
        <p:blipFill>
          <a:blip r:embed="rId2"/>
          <a:stretch>
            <a:fillRect/>
          </a:stretch>
        </p:blipFill>
        <p:spPr>
          <a:xfrm>
            <a:off x="4338757" y="240506"/>
            <a:ext cx="5952768" cy="1924764"/>
          </a:xfrm>
          <a:prstGeom prst="rect">
            <a:avLst/>
          </a:prstGeom>
        </p:spPr>
      </p:pic>
      <p:sp>
        <p:nvSpPr>
          <p:cNvPr id="4" name="Text 0"/>
          <p:cNvSpPr/>
          <p:nvPr/>
        </p:nvSpPr>
        <p:spPr>
          <a:xfrm>
            <a:off x="673537" y="2935010"/>
            <a:ext cx="4811673" cy="601385"/>
          </a:xfrm>
          <a:prstGeom prst="rect">
            <a:avLst/>
          </a:prstGeom>
          <a:noFill/>
          <a:ln/>
        </p:spPr>
        <p:txBody>
          <a:bodyPr wrap="none" lIns="0" tIns="0" rIns="0" bIns="0" rtlCol="0" anchor="t"/>
          <a:lstStyle/>
          <a:p>
            <a:pPr algn="l" indent="0" marL="0">
              <a:lnSpc>
                <a:spcPts val="4700"/>
              </a:lnSpc>
              <a:buNone/>
            </a:pPr>
            <a:r>
              <a:rPr lang="en-US" sz="3750" b="1" dirty="0">
                <a:solidFill>
                  <a:srgbClr val="101014"/>
                </a:solidFill>
                <a:latin typeface="Playfair Display Bold" pitchFamily="34" charset="0"/>
                <a:ea typeface="Playfair Display Bold" pitchFamily="34" charset="-122"/>
                <a:cs typeface="Playfair Display Bold" pitchFamily="34" charset="-120"/>
              </a:rPr>
              <a:t>Espace Étudiant</a:t>
            </a:r>
            <a:endParaRPr lang="en-US" sz="3750" dirty="0"/>
          </a:p>
        </p:txBody>
      </p:sp>
      <p:sp>
        <p:nvSpPr>
          <p:cNvPr id="5" name="Text 1"/>
          <p:cNvSpPr/>
          <p:nvPr/>
        </p:nvSpPr>
        <p:spPr>
          <a:xfrm>
            <a:off x="673537" y="3613309"/>
            <a:ext cx="4266009" cy="360878"/>
          </a:xfrm>
          <a:prstGeom prst="rect">
            <a:avLst/>
          </a:prstGeom>
          <a:noFill/>
          <a:ln/>
        </p:spPr>
        <p:txBody>
          <a:bodyPr wrap="none" lIns="0" tIns="0" rIns="0" bIns="0" rtlCol="0" anchor="t"/>
          <a:lstStyle/>
          <a:p>
            <a:pPr algn="l" indent="0" marL="0">
              <a:lnSpc>
                <a:spcPts val="2800"/>
              </a:lnSpc>
              <a:buNone/>
            </a:pPr>
            <a:r>
              <a:rPr lang="en-US" sz="2250" b="1" dirty="0">
                <a:solidFill>
                  <a:srgbClr val="101014"/>
                </a:solidFill>
                <a:latin typeface="Playfair Display Bold" pitchFamily="34" charset="0"/>
                <a:ea typeface="Playfair Display Bold" pitchFamily="34" charset="-122"/>
                <a:cs typeface="Playfair Display Bold" pitchFamily="34" charset="-120"/>
              </a:rPr>
              <a:t>Autonomie et visibilité complète</a:t>
            </a:r>
            <a:endParaRPr lang="en-US" sz="2250" dirty="0"/>
          </a:p>
        </p:txBody>
      </p:sp>
      <p:sp>
        <p:nvSpPr>
          <p:cNvPr id="6" name="Text 2"/>
          <p:cNvSpPr/>
          <p:nvPr/>
        </p:nvSpPr>
        <p:spPr>
          <a:xfrm>
            <a:off x="673537" y="4262795"/>
            <a:ext cx="192405" cy="240506"/>
          </a:xfrm>
          <a:prstGeom prst="rect">
            <a:avLst/>
          </a:prstGeom>
          <a:noFill/>
          <a:ln/>
        </p:spPr>
        <p:txBody>
          <a:bodyPr wrap="none" lIns="0" tIns="0" rIns="0" bIns="0" rtlCol="0" anchor="t"/>
          <a:lstStyle/>
          <a:p>
            <a:pPr algn="l" indent="0" marL="0">
              <a:lnSpc>
                <a:spcPts val="2400"/>
              </a:lnSpc>
              <a:buNone/>
            </a:pPr>
            <a:r>
              <a:rPr lang="en-US" sz="1500" dirty="0">
                <a:solidFill>
                  <a:srgbClr val="39393C"/>
                </a:solidFill>
                <a:latin typeface="Playfair Display Light" pitchFamily="34" charset="0"/>
                <a:ea typeface="Playfair Display Light" pitchFamily="34" charset="-122"/>
                <a:cs typeface="Playfair Display Light" pitchFamily="34" charset="-120"/>
              </a:rPr>
              <a:t>01</a:t>
            </a:r>
            <a:endParaRPr lang="en-US" sz="1500" dirty="0"/>
          </a:p>
        </p:txBody>
      </p:sp>
      <p:sp>
        <p:nvSpPr>
          <p:cNvPr id="7" name="Shape 3"/>
          <p:cNvSpPr/>
          <p:nvPr/>
        </p:nvSpPr>
        <p:spPr>
          <a:xfrm>
            <a:off x="673537" y="4566999"/>
            <a:ext cx="6545461" cy="22860"/>
          </a:xfrm>
          <a:prstGeom prst="rect">
            <a:avLst/>
          </a:prstGeom>
          <a:solidFill>
            <a:srgbClr val="101014"/>
          </a:solidFill>
          <a:ln/>
        </p:spPr>
      </p:sp>
      <p:sp>
        <p:nvSpPr>
          <p:cNvPr id="8" name="Text 4"/>
          <p:cNvSpPr/>
          <p:nvPr/>
        </p:nvSpPr>
        <p:spPr>
          <a:xfrm>
            <a:off x="673537" y="4708922"/>
            <a:ext cx="2609850" cy="300752"/>
          </a:xfrm>
          <a:prstGeom prst="rect">
            <a:avLst/>
          </a:prstGeom>
          <a:noFill/>
          <a:ln/>
        </p:spPr>
        <p:txBody>
          <a:bodyPr wrap="none" lIns="0" tIns="0" rIns="0" bIns="0" rtlCol="0" anchor="t"/>
          <a:lstStyle/>
          <a:p>
            <a:pPr algn="l" indent="0" marL="0">
              <a:lnSpc>
                <a:spcPts val="2350"/>
              </a:lnSpc>
              <a:buNone/>
            </a:pPr>
            <a:r>
              <a:rPr lang="en-US" sz="1850" b="1" dirty="0">
                <a:solidFill>
                  <a:srgbClr val="39393C"/>
                </a:solidFill>
                <a:latin typeface="Playfair Display Bold" pitchFamily="34" charset="0"/>
                <a:ea typeface="Playfair Display Bold" pitchFamily="34" charset="-122"/>
                <a:cs typeface="Playfair Display Bold" pitchFamily="34" charset="-120"/>
              </a:rPr>
              <a:t>Explorer les formations</a:t>
            </a:r>
            <a:endParaRPr lang="en-US" sz="1850" dirty="0"/>
          </a:p>
        </p:txBody>
      </p:sp>
      <p:sp>
        <p:nvSpPr>
          <p:cNvPr id="9" name="Text 5"/>
          <p:cNvSpPr/>
          <p:nvPr/>
        </p:nvSpPr>
        <p:spPr>
          <a:xfrm>
            <a:off x="673537" y="5125045"/>
            <a:ext cx="6545461" cy="616029"/>
          </a:xfrm>
          <a:prstGeom prst="rect">
            <a:avLst/>
          </a:prstGeom>
          <a:noFill/>
          <a:ln/>
        </p:spPr>
        <p:txBody>
          <a:bodyPr wrap="square" lIns="0" tIns="0" rIns="0" bIns="0" rtlCol="0" anchor="t"/>
          <a:lstStyle/>
          <a:p>
            <a:pPr algn="l" indent="0" marL="0">
              <a:lnSpc>
                <a:spcPts val="2400"/>
              </a:lnSpc>
              <a:buNone/>
            </a:pPr>
            <a:r>
              <a:rPr lang="en-US" sz="1500" dirty="0">
                <a:solidFill>
                  <a:srgbClr val="39393C"/>
                </a:solidFill>
                <a:latin typeface="Open Sans" pitchFamily="34" charset="0"/>
                <a:ea typeface="Open Sans" pitchFamily="34" charset="-122"/>
                <a:cs typeface="Open Sans" pitchFamily="34" charset="-120"/>
              </a:rPr>
              <a:t>Consultation du catalogue complet avec descriptions, objectifs pédagogiques et prérequis de chaque formation disponible.</a:t>
            </a:r>
            <a:endParaRPr lang="en-US" sz="1500" dirty="0"/>
          </a:p>
        </p:txBody>
      </p:sp>
      <p:sp>
        <p:nvSpPr>
          <p:cNvPr id="10" name="Text 6"/>
          <p:cNvSpPr/>
          <p:nvPr/>
        </p:nvSpPr>
        <p:spPr>
          <a:xfrm>
            <a:off x="7411403" y="4262795"/>
            <a:ext cx="192405" cy="240506"/>
          </a:xfrm>
          <a:prstGeom prst="rect">
            <a:avLst/>
          </a:prstGeom>
          <a:noFill/>
          <a:ln/>
        </p:spPr>
        <p:txBody>
          <a:bodyPr wrap="none" lIns="0" tIns="0" rIns="0" bIns="0" rtlCol="0" anchor="t"/>
          <a:lstStyle/>
          <a:p>
            <a:pPr algn="l" indent="0" marL="0">
              <a:lnSpc>
                <a:spcPts val="2400"/>
              </a:lnSpc>
              <a:buNone/>
            </a:pPr>
            <a:r>
              <a:rPr lang="en-US" sz="1500" dirty="0">
                <a:solidFill>
                  <a:srgbClr val="39393C"/>
                </a:solidFill>
                <a:latin typeface="Playfair Display Light" pitchFamily="34" charset="0"/>
                <a:ea typeface="Playfair Display Light" pitchFamily="34" charset="-122"/>
                <a:cs typeface="Playfair Display Light" pitchFamily="34" charset="-120"/>
              </a:rPr>
              <a:t>02</a:t>
            </a:r>
            <a:endParaRPr lang="en-US" sz="1500" dirty="0"/>
          </a:p>
        </p:txBody>
      </p:sp>
      <p:sp>
        <p:nvSpPr>
          <p:cNvPr id="11" name="Shape 7"/>
          <p:cNvSpPr/>
          <p:nvPr/>
        </p:nvSpPr>
        <p:spPr>
          <a:xfrm>
            <a:off x="7411403" y="4566999"/>
            <a:ext cx="6545461" cy="22860"/>
          </a:xfrm>
          <a:prstGeom prst="rect">
            <a:avLst/>
          </a:prstGeom>
          <a:solidFill>
            <a:srgbClr val="101014"/>
          </a:solidFill>
          <a:ln/>
        </p:spPr>
      </p:sp>
      <p:sp>
        <p:nvSpPr>
          <p:cNvPr id="12" name="Text 8"/>
          <p:cNvSpPr/>
          <p:nvPr/>
        </p:nvSpPr>
        <p:spPr>
          <a:xfrm>
            <a:off x="7411403" y="4708922"/>
            <a:ext cx="2434471" cy="300752"/>
          </a:xfrm>
          <a:prstGeom prst="rect">
            <a:avLst/>
          </a:prstGeom>
          <a:noFill/>
          <a:ln/>
        </p:spPr>
        <p:txBody>
          <a:bodyPr wrap="none" lIns="0" tIns="0" rIns="0" bIns="0" rtlCol="0" anchor="t"/>
          <a:lstStyle/>
          <a:p>
            <a:pPr algn="l" indent="0" marL="0">
              <a:lnSpc>
                <a:spcPts val="2350"/>
              </a:lnSpc>
              <a:buNone/>
            </a:pPr>
            <a:r>
              <a:rPr lang="en-US" sz="1850" b="1" dirty="0">
                <a:solidFill>
                  <a:srgbClr val="39393C"/>
                </a:solidFill>
                <a:latin typeface="Playfair Display Bold" pitchFamily="34" charset="0"/>
                <a:ea typeface="Playfair Display Bold" pitchFamily="34" charset="-122"/>
                <a:cs typeface="Playfair Display Bold" pitchFamily="34" charset="-120"/>
              </a:rPr>
              <a:t>Consulter les sessions</a:t>
            </a:r>
            <a:endParaRPr lang="en-US" sz="1850" dirty="0"/>
          </a:p>
        </p:txBody>
      </p:sp>
      <p:sp>
        <p:nvSpPr>
          <p:cNvPr id="13" name="Text 9"/>
          <p:cNvSpPr/>
          <p:nvPr/>
        </p:nvSpPr>
        <p:spPr>
          <a:xfrm>
            <a:off x="7411403" y="5125045"/>
            <a:ext cx="6545461" cy="616029"/>
          </a:xfrm>
          <a:prstGeom prst="rect">
            <a:avLst/>
          </a:prstGeom>
          <a:noFill/>
          <a:ln/>
        </p:spPr>
        <p:txBody>
          <a:bodyPr wrap="square" lIns="0" tIns="0" rIns="0" bIns="0" rtlCol="0" anchor="t"/>
          <a:lstStyle/>
          <a:p>
            <a:pPr algn="l" indent="0" marL="0">
              <a:lnSpc>
                <a:spcPts val="2400"/>
              </a:lnSpc>
              <a:buNone/>
            </a:pPr>
            <a:r>
              <a:rPr lang="en-US" sz="1500" dirty="0">
                <a:solidFill>
                  <a:srgbClr val="39393C"/>
                </a:solidFill>
                <a:latin typeface="Open Sans" pitchFamily="34" charset="0"/>
                <a:ea typeface="Open Sans" pitchFamily="34" charset="-122"/>
                <a:cs typeface="Open Sans" pitchFamily="34" charset="-120"/>
              </a:rPr>
              <a:t>Visualisation des sessions planifiées avec dates, horaires, lieux et places disponibles en temps réel.</a:t>
            </a:r>
            <a:endParaRPr lang="en-US" sz="1500" dirty="0"/>
          </a:p>
        </p:txBody>
      </p:sp>
      <p:sp>
        <p:nvSpPr>
          <p:cNvPr id="14" name="Text 10"/>
          <p:cNvSpPr/>
          <p:nvPr/>
        </p:nvSpPr>
        <p:spPr>
          <a:xfrm>
            <a:off x="673537" y="6077783"/>
            <a:ext cx="192405" cy="240506"/>
          </a:xfrm>
          <a:prstGeom prst="rect">
            <a:avLst/>
          </a:prstGeom>
          <a:noFill/>
          <a:ln/>
        </p:spPr>
        <p:txBody>
          <a:bodyPr wrap="none" lIns="0" tIns="0" rIns="0" bIns="0" rtlCol="0" anchor="t"/>
          <a:lstStyle/>
          <a:p>
            <a:pPr algn="l" indent="0" marL="0">
              <a:lnSpc>
                <a:spcPts val="2400"/>
              </a:lnSpc>
              <a:buNone/>
            </a:pPr>
            <a:r>
              <a:rPr lang="en-US" sz="1500" dirty="0">
                <a:solidFill>
                  <a:srgbClr val="39393C"/>
                </a:solidFill>
                <a:latin typeface="Playfair Display Light" pitchFamily="34" charset="0"/>
                <a:ea typeface="Playfair Display Light" pitchFamily="34" charset="-122"/>
                <a:cs typeface="Playfair Display Light" pitchFamily="34" charset="-120"/>
              </a:rPr>
              <a:t>03</a:t>
            </a:r>
            <a:endParaRPr lang="en-US" sz="1500" dirty="0"/>
          </a:p>
        </p:txBody>
      </p:sp>
      <p:sp>
        <p:nvSpPr>
          <p:cNvPr id="15" name="Shape 11"/>
          <p:cNvSpPr/>
          <p:nvPr/>
        </p:nvSpPr>
        <p:spPr>
          <a:xfrm>
            <a:off x="673537" y="6381988"/>
            <a:ext cx="6545461" cy="22860"/>
          </a:xfrm>
          <a:prstGeom prst="rect">
            <a:avLst/>
          </a:prstGeom>
          <a:solidFill>
            <a:srgbClr val="101014"/>
          </a:solidFill>
          <a:ln/>
        </p:spPr>
      </p:sp>
      <p:sp>
        <p:nvSpPr>
          <p:cNvPr id="16" name="Text 12"/>
          <p:cNvSpPr/>
          <p:nvPr/>
        </p:nvSpPr>
        <p:spPr>
          <a:xfrm>
            <a:off x="673537" y="6523911"/>
            <a:ext cx="2405777" cy="300752"/>
          </a:xfrm>
          <a:prstGeom prst="rect">
            <a:avLst/>
          </a:prstGeom>
          <a:noFill/>
          <a:ln/>
        </p:spPr>
        <p:txBody>
          <a:bodyPr wrap="none" lIns="0" tIns="0" rIns="0" bIns="0" rtlCol="0" anchor="t"/>
          <a:lstStyle/>
          <a:p>
            <a:pPr algn="l" indent="0" marL="0">
              <a:lnSpc>
                <a:spcPts val="2350"/>
              </a:lnSpc>
              <a:buNone/>
            </a:pPr>
            <a:r>
              <a:rPr lang="en-US" sz="1850" b="1" dirty="0">
                <a:solidFill>
                  <a:srgbClr val="39393C"/>
                </a:solidFill>
                <a:latin typeface="Playfair Display Bold" pitchFamily="34" charset="0"/>
                <a:ea typeface="Playfair Display Bold" pitchFamily="34" charset="-122"/>
                <a:cs typeface="Playfair Display Bold" pitchFamily="34" charset="-120"/>
              </a:rPr>
              <a:t>S'inscrire en ligne</a:t>
            </a:r>
            <a:endParaRPr lang="en-US" sz="1850" dirty="0"/>
          </a:p>
        </p:txBody>
      </p:sp>
      <p:sp>
        <p:nvSpPr>
          <p:cNvPr id="17" name="Text 13"/>
          <p:cNvSpPr/>
          <p:nvPr/>
        </p:nvSpPr>
        <p:spPr>
          <a:xfrm>
            <a:off x="673537" y="6940034"/>
            <a:ext cx="6545461" cy="616029"/>
          </a:xfrm>
          <a:prstGeom prst="rect">
            <a:avLst/>
          </a:prstGeom>
          <a:noFill/>
          <a:ln/>
        </p:spPr>
        <p:txBody>
          <a:bodyPr wrap="square" lIns="0" tIns="0" rIns="0" bIns="0" rtlCol="0" anchor="t"/>
          <a:lstStyle/>
          <a:p>
            <a:pPr algn="l" indent="0" marL="0">
              <a:lnSpc>
                <a:spcPts val="2400"/>
              </a:lnSpc>
              <a:buNone/>
            </a:pPr>
            <a:r>
              <a:rPr lang="en-US" sz="1500" dirty="0">
                <a:solidFill>
                  <a:srgbClr val="39393C"/>
                </a:solidFill>
                <a:latin typeface="Open Sans" pitchFamily="34" charset="0"/>
                <a:ea typeface="Open Sans" pitchFamily="34" charset="-122"/>
                <a:cs typeface="Open Sans" pitchFamily="34" charset="-120"/>
              </a:rPr>
              <a:t>Inscription simple et directe aux sessions choisies avec confirmation immédiate et ajout au planning personnel.</a:t>
            </a:r>
            <a:endParaRPr lang="en-US" sz="1500" dirty="0"/>
          </a:p>
        </p:txBody>
      </p:sp>
      <p:sp>
        <p:nvSpPr>
          <p:cNvPr id="18" name="Text 14"/>
          <p:cNvSpPr/>
          <p:nvPr/>
        </p:nvSpPr>
        <p:spPr>
          <a:xfrm>
            <a:off x="7411403" y="6077783"/>
            <a:ext cx="192405" cy="240506"/>
          </a:xfrm>
          <a:prstGeom prst="rect">
            <a:avLst/>
          </a:prstGeom>
          <a:noFill/>
          <a:ln/>
        </p:spPr>
        <p:txBody>
          <a:bodyPr wrap="none" lIns="0" tIns="0" rIns="0" bIns="0" rtlCol="0" anchor="t"/>
          <a:lstStyle/>
          <a:p>
            <a:pPr algn="l" indent="0" marL="0">
              <a:lnSpc>
                <a:spcPts val="2400"/>
              </a:lnSpc>
              <a:buNone/>
            </a:pPr>
            <a:r>
              <a:rPr lang="en-US" sz="1500" dirty="0">
                <a:solidFill>
                  <a:srgbClr val="39393C"/>
                </a:solidFill>
                <a:latin typeface="Playfair Display Light" pitchFamily="34" charset="0"/>
                <a:ea typeface="Playfair Display Light" pitchFamily="34" charset="-122"/>
                <a:cs typeface="Playfair Display Light" pitchFamily="34" charset="-120"/>
              </a:rPr>
              <a:t>04</a:t>
            </a:r>
            <a:endParaRPr lang="en-US" sz="1500" dirty="0"/>
          </a:p>
        </p:txBody>
      </p:sp>
      <p:sp>
        <p:nvSpPr>
          <p:cNvPr id="19" name="Shape 15"/>
          <p:cNvSpPr/>
          <p:nvPr/>
        </p:nvSpPr>
        <p:spPr>
          <a:xfrm>
            <a:off x="7411403" y="6381988"/>
            <a:ext cx="6545461" cy="22860"/>
          </a:xfrm>
          <a:prstGeom prst="rect">
            <a:avLst/>
          </a:prstGeom>
          <a:solidFill>
            <a:srgbClr val="101014"/>
          </a:solidFill>
          <a:ln/>
        </p:spPr>
      </p:sp>
      <p:sp>
        <p:nvSpPr>
          <p:cNvPr id="20" name="Text 16"/>
          <p:cNvSpPr/>
          <p:nvPr/>
        </p:nvSpPr>
        <p:spPr>
          <a:xfrm>
            <a:off x="7411403" y="6523911"/>
            <a:ext cx="2405777" cy="300752"/>
          </a:xfrm>
          <a:prstGeom prst="rect">
            <a:avLst/>
          </a:prstGeom>
          <a:noFill/>
          <a:ln/>
        </p:spPr>
        <p:txBody>
          <a:bodyPr wrap="none" lIns="0" tIns="0" rIns="0" bIns="0" rtlCol="0" anchor="t"/>
          <a:lstStyle/>
          <a:p>
            <a:pPr algn="l" indent="0" marL="0">
              <a:lnSpc>
                <a:spcPts val="2350"/>
              </a:lnSpc>
              <a:buNone/>
            </a:pPr>
            <a:r>
              <a:rPr lang="en-US" sz="1850" b="1" dirty="0">
                <a:solidFill>
                  <a:srgbClr val="39393C"/>
                </a:solidFill>
                <a:latin typeface="Playfair Display Bold" pitchFamily="34" charset="0"/>
                <a:ea typeface="Playfair Display Bold" pitchFamily="34" charset="-122"/>
                <a:cs typeface="Playfair Display Bold" pitchFamily="34" charset="-120"/>
              </a:rPr>
              <a:t>Suivre son parcours</a:t>
            </a:r>
            <a:endParaRPr lang="en-US" sz="1850" dirty="0"/>
          </a:p>
        </p:txBody>
      </p:sp>
      <p:sp>
        <p:nvSpPr>
          <p:cNvPr id="21" name="Text 17"/>
          <p:cNvSpPr/>
          <p:nvPr/>
        </p:nvSpPr>
        <p:spPr>
          <a:xfrm>
            <a:off x="7411403" y="6940034"/>
            <a:ext cx="6545461" cy="616029"/>
          </a:xfrm>
          <a:prstGeom prst="rect">
            <a:avLst/>
          </a:prstGeom>
          <a:noFill/>
          <a:ln/>
        </p:spPr>
        <p:txBody>
          <a:bodyPr wrap="square" lIns="0" tIns="0" rIns="0" bIns="0" rtlCol="0" anchor="t"/>
          <a:lstStyle/>
          <a:p>
            <a:pPr algn="l" indent="0" marL="0">
              <a:lnSpc>
                <a:spcPts val="2400"/>
              </a:lnSpc>
              <a:buNone/>
            </a:pPr>
            <a:r>
              <a:rPr lang="en-US" sz="1500" dirty="0">
                <a:solidFill>
                  <a:srgbClr val="39393C"/>
                </a:solidFill>
                <a:latin typeface="Open Sans" pitchFamily="34" charset="0"/>
                <a:ea typeface="Open Sans" pitchFamily="34" charset="-122"/>
                <a:cs typeface="Open Sans" pitchFamily="34" charset="-120"/>
              </a:rPr>
              <a:t>Accès à son historique de formations, présences enregistrées et planning actualisé de tous ses cours à venir.</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2025-11-22T16:23:35Z</dcterms:created>
  <dcterms:modified xsi:type="dcterms:W3CDTF">2025-11-22T16:23:35Z</dcterms:modified>
</cp:coreProperties>
</file>